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6098BC-29E2-4FB8-BBEA-221BC2D25C99}" v="622" dt="2020-03-23T15:22:22.426"/>
    <p1510:client id="{CBCBC496-19F6-42F1-BFFC-ACFFBE1239E5}" v="215" dt="2020-03-21T23:50:15.4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83" autoAdjust="0"/>
    <p:restoredTop sz="94660"/>
  </p:normalViewPr>
  <p:slideViewPr>
    <p:cSldViewPr snapToGrid="0">
      <p:cViewPr varScale="1">
        <p:scale>
          <a:sx n="71" d="100"/>
          <a:sy n="71" d="100"/>
        </p:scale>
        <p:origin x="-68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1"/>
            <a:ext cx="36576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7464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810A5-1A13-4087-8DFA-155E6E5B5D73}" type="datetimeFigureOut">
              <a:rPr lang="tr-TR" smtClean="0"/>
              <a:pPr/>
              <a:t>25.03.2020</a:t>
            </a:fld>
            <a:endParaRPr lang="tr-T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0CBFCC-E1FF-473E-BF42-70E7405CF17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B28281-3783-403A-B1AB-0182A003DFE3}"/>
              </a:ext>
            </a:extLst>
          </p:cNvPr>
          <p:cNvSpPr>
            <a:spLocks noGrp="1"/>
          </p:cNvSpPr>
          <p:nvPr>
            <p:ph type="ctrTitle"/>
          </p:nvPr>
        </p:nvSpPr>
        <p:spPr>
          <a:xfrm>
            <a:off x="-1802041" y="3730923"/>
            <a:ext cx="9615613" cy="2282936"/>
          </a:xfrm>
        </p:spPr>
        <p:txBody>
          <a:bodyPr>
            <a:normAutofit/>
          </a:bodyPr>
          <a:lstStyle/>
          <a:p>
            <a:r>
              <a:rPr lang="en-US" sz="6600" b="1" dirty="0">
                <a:latin typeface="Gulim"/>
                <a:ea typeface="+mj-lt"/>
                <a:cs typeface="+mj-lt"/>
              </a:rPr>
              <a:t>Lecture Four</a:t>
            </a:r>
          </a:p>
        </p:txBody>
      </p:sp>
      <p:sp>
        <p:nvSpPr>
          <p:cNvPr id="3" name="Subtitle 2">
            <a:extLst>
              <a:ext uri="{FF2B5EF4-FFF2-40B4-BE49-F238E27FC236}">
                <a16:creationId xmlns="" xmlns:a16="http://schemas.microsoft.com/office/drawing/2014/main" id="{C4542EAC-8BF3-4BFD-9891-145BC49409C2}"/>
              </a:ext>
            </a:extLst>
          </p:cNvPr>
          <p:cNvSpPr>
            <a:spLocks noGrp="1"/>
          </p:cNvSpPr>
          <p:nvPr>
            <p:ph type="subTitle" idx="1"/>
          </p:nvPr>
        </p:nvSpPr>
        <p:spPr>
          <a:xfrm>
            <a:off x="1090123" y="5920635"/>
            <a:ext cx="7701109" cy="1160213"/>
          </a:xfrm>
        </p:spPr>
        <p:txBody>
          <a:bodyPr vert="horz" lIns="91440" tIns="0" rIns="91440" bIns="45720" rtlCol="0" anchor="b">
            <a:noAutofit/>
          </a:bodyPr>
          <a:lstStyle/>
          <a:p>
            <a:pPr algn="l"/>
            <a:endParaRPr lang="en-US" dirty="0">
              <a:cs typeface="Arial"/>
            </a:endParaRPr>
          </a:p>
          <a:p>
            <a:pPr algn="l"/>
            <a:endParaRPr lang="en-US" dirty="0">
              <a:ea typeface="+mn-lt"/>
              <a:cs typeface="+mn-lt"/>
            </a:endParaRPr>
          </a:p>
        </p:txBody>
      </p:sp>
    </p:spTree>
    <p:extLst>
      <p:ext uri="{BB962C8B-B14F-4D97-AF65-F5344CB8AC3E}">
        <p14:creationId xmlns="" xmlns:p14="http://schemas.microsoft.com/office/powerpoint/2010/main" val="553726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76D1AE-5904-42EF-9985-1A82FEF4B72F}"/>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77D7916F-6E8B-4392-8751-490B5BD65280}"/>
              </a:ext>
            </a:extLst>
          </p:cNvPr>
          <p:cNvSpPr>
            <a:spLocks noGrp="1"/>
          </p:cNvSpPr>
          <p:nvPr>
            <p:ph idx="1"/>
          </p:nvPr>
        </p:nvSpPr>
        <p:spPr>
          <a:xfrm>
            <a:off x="645751" y="298079"/>
            <a:ext cx="10326953" cy="6398846"/>
          </a:xfrm>
        </p:spPr>
        <p:txBody>
          <a:bodyPr>
            <a:normAutofit fontScale="70000" lnSpcReduction="20000"/>
          </a:bodyPr>
          <a:lstStyle/>
          <a:p>
            <a:pPr marL="344170" indent="-344170" algn="just"/>
            <a:r>
              <a:rPr lang="en-US" dirty="0">
                <a:ea typeface="+mn-lt"/>
                <a:cs typeface="+mn-lt"/>
              </a:rPr>
              <a:t>that French </a:t>
            </a:r>
            <a:r>
              <a:rPr lang="en-US" i="1" dirty="0">
                <a:ea typeface="+mn-lt"/>
                <a:cs typeface="+mn-lt"/>
              </a:rPr>
              <a:t>le/la/les </a:t>
            </a:r>
            <a:r>
              <a:rPr lang="en-US" dirty="0">
                <a:ea typeface="+mn-lt"/>
                <a:cs typeface="+mn-lt"/>
              </a:rPr>
              <a:t>‘will have English </a:t>
            </a:r>
            <a:r>
              <a:rPr lang="en-US" i="1" dirty="0">
                <a:ea typeface="+mn-lt"/>
                <a:cs typeface="+mn-lt"/>
              </a:rPr>
              <a:t>the </a:t>
            </a:r>
            <a:r>
              <a:rPr lang="en-US" dirty="0">
                <a:ea typeface="+mn-lt"/>
                <a:cs typeface="+mn-lt"/>
              </a:rPr>
              <a:t>as its translation equivalent with probability, supporting his statement that ‘translation equivalence does not entirely match formal correspondence’. This kind of statement of probability, which char- </a:t>
            </a:r>
            <a:r>
              <a:rPr lang="en-US" dirty="0" err="1">
                <a:ea typeface="+mn-lt"/>
                <a:cs typeface="+mn-lt"/>
              </a:rPr>
              <a:t>acterizes</a:t>
            </a:r>
            <a:r>
              <a:rPr lang="en-US" dirty="0">
                <a:ea typeface="+mn-lt"/>
                <a:cs typeface="+mn-lt"/>
              </a:rPr>
              <a:t>  Catford’s  whole approach and  was  linked to the  growing  interest  in machine  translation  at  the  time, was  later heavily criticized by, among  others, Delisle for its static contrastive  linguistic basis. Revisiting Catford’s book twenty years after publication, Henry  considers the work to be ‘by and  large  of historical academic interest’  only. He does,  however,  point out the usefulness of Catford’s final chapter,  on the limits of translatability. Of particular interest is Catford’s assertion  that translation equivalence  depends on  communicative  features  such  as  function,  relevance,  situation  and  culture rather than just on formal linguistic criteria. However, as  Catford  himself notes, deciding what is ‘functionally relevant’ in a given situation is inevitably ‘a matter of opinion’.</a:t>
            </a:r>
          </a:p>
          <a:p>
            <a:pPr marL="344170" indent="-344170" algn="just"/>
            <a:r>
              <a:rPr lang="en-US" dirty="0">
                <a:ea typeface="+mn-lt"/>
                <a:cs typeface="+mn-lt"/>
              </a:rPr>
              <a:t>Despite  the steps taken by Catford to consider  the communicative function of the SL item and despite the basis of his terminology being founded on a functional approach to language, the main criticism of Catford’s book is that his examples are almost all idealized (i.e. invented and not taken from actual translations) and decontextualized.  He does  not look at whole texts, nor even above the level of the sentence.</a:t>
            </a:r>
          </a:p>
          <a:p>
            <a:pPr marL="344170" indent="-344170" algn="just"/>
            <a:endParaRPr lang="en-US" dirty="0">
              <a:cs typeface="Arial"/>
            </a:endParaRPr>
          </a:p>
        </p:txBody>
      </p:sp>
    </p:spTree>
    <p:extLst>
      <p:ext uri="{BB962C8B-B14F-4D97-AF65-F5344CB8AC3E}">
        <p14:creationId xmlns="" xmlns:p14="http://schemas.microsoft.com/office/powerpoint/2010/main" val="1185749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0ABB5C-8245-4340-A733-49705B300E39}"/>
              </a:ext>
            </a:extLst>
          </p:cNvPr>
          <p:cNvSpPr>
            <a:spLocks noGrp="1"/>
          </p:cNvSpPr>
          <p:nvPr>
            <p:ph type="title"/>
          </p:nvPr>
        </p:nvSpPr>
        <p:spPr>
          <a:xfrm>
            <a:off x="-1169437" y="218584"/>
            <a:ext cx="11265123" cy="1077229"/>
          </a:xfrm>
        </p:spPr>
        <p:txBody>
          <a:bodyPr/>
          <a:lstStyle/>
          <a:p>
            <a:r>
              <a:rPr lang="en-US" sz="2800" b="1" dirty="0">
                <a:ea typeface="+mj-lt"/>
                <a:cs typeface="+mj-lt"/>
              </a:rPr>
              <a:t>Option, </a:t>
            </a:r>
            <a:r>
              <a:rPr lang="en-US" sz="2800" b="1" dirty="0" err="1">
                <a:ea typeface="+mj-lt"/>
                <a:cs typeface="+mj-lt"/>
              </a:rPr>
              <a:t>markedness</a:t>
            </a:r>
            <a:r>
              <a:rPr lang="en-US" sz="2800" b="1" dirty="0">
                <a:ea typeface="+mj-lt"/>
                <a:cs typeface="+mj-lt"/>
              </a:rPr>
              <a:t> and stylistic shifts in translation</a:t>
            </a:r>
            <a:endParaRPr lang="en-US" sz="2800">
              <a:ea typeface="+mj-lt"/>
              <a:cs typeface="+mj-lt"/>
            </a:endParaRPr>
          </a:p>
        </p:txBody>
      </p:sp>
      <p:sp>
        <p:nvSpPr>
          <p:cNvPr id="3" name="Content Placeholder 2">
            <a:extLst>
              <a:ext uri="{FF2B5EF4-FFF2-40B4-BE49-F238E27FC236}">
                <a16:creationId xmlns="" xmlns:a16="http://schemas.microsoft.com/office/drawing/2014/main" id="{FCB1C902-A06C-45D7-AEC5-FBA3AFBB36B2}"/>
              </a:ext>
            </a:extLst>
          </p:cNvPr>
          <p:cNvSpPr>
            <a:spLocks noGrp="1"/>
          </p:cNvSpPr>
          <p:nvPr>
            <p:ph idx="1"/>
          </p:nvPr>
        </p:nvSpPr>
        <p:spPr>
          <a:xfrm>
            <a:off x="703259" y="211815"/>
            <a:ext cx="10542615" cy="6858922"/>
          </a:xfrm>
        </p:spPr>
        <p:txBody>
          <a:bodyPr>
            <a:normAutofit/>
          </a:bodyPr>
          <a:lstStyle/>
          <a:p>
            <a:pPr marL="344170" indent="-344170" algn="just"/>
            <a:r>
              <a:rPr lang="en-US" sz="1800" dirty="0">
                <a:ea typeface="+mn-lt"/>
                <a:cs typeface="+mn-lt"/>
              </a:rPr>
              <a:t>Other  writing on  translation  shifts  in the  1960s and  1970s from the  then Czechoslovakia introduced a literary aspect, that of the ‘</a:t>
            </a:r>
            <a:r>
              <a:rPr lang="en-US" sz="1800" b="1" dirty="0">
                <a:ea typeface="+mn-lt"/>
                <a:cs typeface="+mn-lt"/>
              </a:rPr>
              <a:t>expressive function</a:t>
            </a:r>
            <a:r>
              <a:rPr lang="en-US" sz="1800" dirty="0">
                <a:ea typeface="+mn-lt"/>
                <a:cs typeface="+mn-lt"/>
              </a:rPr>
              <a:t>’ or style of a text. Among these,  </a:t>
            </a:r>
            <a:r>
              <a:rPr lang="en-US" sz="1800" dirty="0" err="1">
                <a:ea typeface="+mn-lt"/>
                <a:cs typeface="+mn-lt"/>
              </a:rPr>
              <a:t>Jirˇí</a:t>
            </a:r>
            <a:r>
              <a:rPr lang="en-US" sz="1800" dirty="0">
                <a:ea typeface="+mn-lt"/>
                <a:cs typeface="+mn-lt"/>
              </a:rPr>
              <a:t> </a:t>
            </a:r>
            <a:r>
              <a:rPr lang="en-US" sz="1800" dirty="0" err="1">
                <a:ea typeface="+mn-lt"/>
                <a:cs typeface="+mn-lt"/>
              </a:rPr>
              <a:t>Levý</a:t>
            </a:r>
            <a:r>
              <a:rPr lang="en-US" sz="1800" dirty="0">
                <a:ea typeface="+mn-lt"/>
                <a:cs typeface="+mn-lt"/>
              </a:rPr>
              <a:t> (1926–1967)’s groundbreaking work on literary translation  links into the tradition of the Prague School  of structural linguistics. It was mainly known in western  Europe through its German translation</a:t>
            </a:r>
            <a:r>
              <a:rPr lang="en-US" sz="1800" i="1" dirty="0">
                <a:ea typeface="+mn-lt"/>
                <a:cs typeface="+mn-lt"/>
              </a:rPr>
              <a:t>: </a:t>
            </a:r>
            <a:r>
              <a:rPr lang="en-US" sz="1800" i="1" dirty="0" err="1">
                <a:ea typeface="+mn-lt"/>
                <a:cs typeface="+mn-lt"/>
              </a:rPr>
              <a:t>Theorie</a:t>
            </a:r>
            <a:r>
              <a:rPr lang="en-US" sz="1800" i="1" dirty="0">
                <a:ea typeface="+mn-lt"/>
                <a:cs typeface="+mn-lt"/>
              </a:rPr>
              <a:t> </a:t>
            </a:r>
            <a:r>
              <a:rPr lang="en-US" sz="1800" i="1" dirty="0" err="1">
                <a:ea typeface="+mn-lt"/>
                <a:cs typeface="+mn-lt"/>
              </a:rPr>
              <a:t>einer</a:t>
            </a:r>
            <a:r>
              <a:rPr lang="en-US" sz="1800" i="1" dirty="0">
                <a:ea typeface="+mn-lt"/>
                <a:cs typeface="+mn-lt"/>
              </a:rPr>
              <a:t> </a:t>
            </a:r>
            <a:r>
              <a:rPr lang="en-US" sz="1800" i="1" dirty="0" err="1">
                <a:ea typeface="+mn-lt"/>
                <a:cs typeface="+mn-lt"/>
              </a:rPr>
              <a:t>Kunstgattung</a:t>
            </a:r>
            <a:r>
              <a:rPr lang="en-US" sz="1800" i="1" dirty="0">
                <a:ea typeface="+mn-lt"/>
                <a:cs typeface="+mn-lt"/>
              </a:rPr>
              <a:t> </a:t>
            </a:r>
            <a:r>
              <a:rPr lang="en-US" sz="1800" dirty="0">
                <a:ea typeface="+mn-lt"/>
                <a:cs typeface="+mn-lt"/>
              </a:rPr>
              <a:t>(</a:t>
            </a:r>
            <a:r>
              <a:rPr lang="en-US" sz="1800" dirty="0" err="1">
                <a:ea typeface="+mn-lt"/>
                <a:cs typeface="+mn-lt"/>
              </a:rPr>
              <a:t>Levý</a:t>
            </a:r>
            <a:r>
              <a:rPr lang="en-US" sz="1800" dirty="0">
                <a:ea typeface="+mn-lt"/>
                <a:cs typeface="+mn-lt"/>
              </a:rPr>
              <a:t> 1969) and its continuing relevance can be gauged by its more recent translation into English (</a:t>
            </a:r>
            <a:r>
              <a:rPr lang="en-US" sz="1800" dirty="0" err="1">
                <a:ea typeface="+mn-lt"/>
                <a:cs typeface="+mn-lt"/>
              </a:rPr>
              <a:t>Levý</a:t>
            </a:r>
            <a:r>
              <a:rPr lang="en-US" sz="1800" dirty="0">
                <a:ea typeface="+mn-lt"/>
                <a:cs typeface="+mn-lt"/>
              </a:rPr>
              <a:t> 2011).  </a:t>
            </a:r>
            <a:r>
              <a:rPr lang="en-US" sz="1800" dirty="0" err="1">
                <a:ea typeface="+mn-lt"/>
                <a:cs typeface="+mn-lt"/>
              </a:rPr>
              <a:t>Levý</a:t>
            </a:r>
            <a:r>
              <a:rPr lang="en-US" sz="1800" dirty="0">
                <a:ea typeface="+mn-lt"/>
                <a:cs typeface="+mn-lt"/>
              </a:rPr>
              <a:t> looks closely at the translation of the surface structure  of the  ST and  TT, with particular attention  to poetry translation,  and sees literary translation as both a reproductive and a creative </a:t>
            </a:r>
            <a:r>
              <a:rPr lang="en-US" sz="1800" dirty="0" err="1">
                <a:ea typeface="+mn-lt"/>
                <a:cs typeface="+mn-lt"/>
              </a:rPr>
              <a:t>labour</a:t>
            </a:r>
            <a:r>
              <a:rPr lang="en-US" sz="1800" dirty="0">
                <a:ea typeface="+mn-lt"/>
                <a:cs typeface="+mn-lt"/>
              </a:rPr>
              <a:t> with the goal of </a:t>
            </a:r>
            <a:r>
              <a:rPr lang="en-US" sz="1800" b="1" dirty="0">
                <a:ea typeface="+mn-lt"/>
                <a:cs typeface="+mn-lt"/>
              </a:rPr>
              <a:t>equivalent aesthetic effect </a:t>
            </a:r>
            <a:r>
              <a:rPr lang="en-US" sz="1800" dirty="0">
                <a:ea typeface="+mn-lt"/>
                <a:cs typeface="+mn-lt"/>
              </a:rPr>
              <a:t>.</a:t>
            </a:r>
            <a:endParaRPr lang="en-US" sz="1800">
              <a:cs typeface="Arial"/>
            </a:endParaRPr>
          </a:p>
          <a:p>
            <a:pPr marL="344170" indent="-344170" algn="just"/>
            <a:r>
              <a:rPr lang="en-US" sz="1800" dirty="0">
                <a:ea typeface="+mn-lt"/>
                <a:cs typeface="+mn-lt"/>
              </a:rPr>
              <a:t>he question  of </a:t>
            </a:r>
            <a:r>
              <a:rPr lang="en-US" sz="1800" b="1" dirty="0">
                <a:ea typeface="+mn-lt"/>
                <a:cs typeface="+mn-lt"/>
              </a:rPr>
              <a:t>stylistic shifts </a:t>
            </a:r>
            <a:r>
              <a:rPr lang="en-US" sz="1800" dirty="0">
                <a:ea typeface="+mn-lt"/>
                <a:cs typeface="+mn-lt"/>
              </a:rPr>
              <a:t>in translation has received greater  attention in more recent  translation theory. This has to do with: (1) interest in the intervention of the  translator  and  his/her  relationship  to the  ST author  as  exemplified through linguistic choices;  and (2) the development  of more sophisticated computerized  tools to assist  analysis. The first point is typified by two papers,  by Giuliana Schiavi and Theo Hermans, that appeared together  in </a:t>
            </a:r>
            <a:r>
              <a:rPr lang="en-US" sz="1800" i="1" dirty="0">
                <a:ea typeface="+mn-lt"/>
                <a:cs typeface="+mn-lt"/>
              </a:rPr>
              <a:t>Target </a:t>
            </a:r>
            <a:r>
              <a:rPr lang="en-US" sz="1800" dirty="0">
                <a:ea typeface="+mn-lt"/>
                <a:cs typeface="+mn-lt"/>
              </a:rPr>
              <a:t>in the mid-1990s. Schiavi  borrows  a schema  from narratology to discuss an inherent paradox of translation:</a:t>
            </a:r>
          </a:p>
        </p:txBody>
      </p:sp>
    </p:spTree>
    <p:extLst>
      <p:ext uri="{BB962C8B-B14F-4D97-AF65-F5344CB8AC3E}">
        <p14:creationId xmlns="" xmlns:p14="http://schemas.microsoft.com/office/powerpoint/2010/main" val="4045929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9806C8-ED1A-41FB-9F47-115868DD1CB5}"/>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2B1B16B5-3DFD-4017-BCD0-015F7FF24517}"/>
              </a:ext>
            </a:extLst>
          </p:cNvPr>
          <p:cNvSpPr>
            <a:spLocks noGrp="1"/>
          </p:cNvSpPr>
          <p:nvPr>
            <p:ph idx="1"/>
          </p:nvPr>
        </p:nvSpPr>
        <p:spPr>
          <a:xfrm>
            <a:off x="760769" y="341211"/>
            <a:ext cx="10499481" cy="7362129"/>
          </a:xfrm>
        </p:spPr>
        <p:txBody>
          <a:bodyPr>
            <a:normAutofit/>
          </a:bodyPr>
          <a:lstStyle/>
          <a:p>
            <a:pPr marL="344170" indent="-344170" algn="just"/>
            <a:r>
              <a:rPr lang="en-US" dirty="0">
                <a:ea typeface="+mn-lt"/>
                <a:cs typeface="+mn-lt"/>
              </a:rPr>
              <a:t>[A] reader of translation will receive a sort of split message coming from two different addressers, both original although in two different senses: one </a:t>
            </a:r>
            <a:r>
              <a:rPr lang="en-US" dirty="0" err="1">
                <a:ea typeface="+mn-lt"/>
                <a:cs typeface="+mn-lt"/>
              </a:rPr>
              <a:t>origi</a:t>
            </a:r>
            <a:r>
              <a:rPr lang="en-US" dirty="0">
                <a:ea typeface="+mn-lt"/>
                <a:cs typeface="+mn-lt"/>
              </a:rPr>
              <a:t>- </a:t>
            </a:r>
            <a:r>
              <a:rPr lang="en-US" dirty="0" err="1">
                <a:ea typeface="+mn-lt"/>
                <a:cs typeface="+mn-lt"/>
              </a:rPr>
              <a:t>nating</a:t>
            </a:r>
            <a:r>
              <a:rPr lang="en-US" dirty="0">
                <a:ea typeface="+mn-lt"/>
                <a:cs typeface="+mn-lt"/>
              </a:rPr>
              <a:t> from the author which is elaborated and mediated  by the translator, and one (the language  of the translation itself) originating directly from the translator.</a:t>
            </a:r>
          </a:p>
          <a:p>
            <a:pPr marL="344170" indent="-344170" algn="just"/>
            <a:r>
              <a:rPr lang="en-US" dirty="0">
                <a:ea typeface="+mn-lt"/>
                <a:cs typeface="+mn-lt"/>
              </a:rPr>
              <a:t>The mix of authorial and  </a:t>
            </a:r>
            <a:r>
              <a:rPr lang="en-US" dirty="0" err="1">
                <a:ea typeface="+mn-lt"/>
                <a:cs typeface="+mn-lt"/>
              </a:rPr>
              <a:t>translatorial</a:t>
            </a:r>
            <a:r>
              <a:rPr lang="en-US" dirty="0">
                <a:ea typeface="+mn-lt"/>
                <a:cs typeface="+mn-lt"/>
              </a:rPr>
              <a:t>  message is the  result  of conscious and unconscious decision-making  from the translator.  This mix, and the translator’s</a:t>
            </a:r>
          </a:p>
          <a:p>
            <a:pPr marL="344170" indent="-344170" algn="just"/>
            <a:r>
              <a:rPr lang="en-US" dirty="0">
                <a:ea typeface="+mn-lt"/>
                <a:cs typeface="+mn-lt"/>
              </a:rPr>
              <a:t>‘</a:t>
            </a:r>
            <a:r>
              <a:rPr lang="en-US" b="1" dirty="0">
                <a:ea typeface="+mn-lt"/>
                <a:cs typeface="+mn-lt"/>
              </a:rPr>
              <a:t>discursive presence</a:t>
            </a:r>
            <a:r>
              <a:rPr lang="en-US" dirty="0">
                <a:ea typeface="+mn-lt"/>
                <a:cs typeface="+mn-lt"/>
              </a:rPr>
              <a:t>’, as Hermans (1996)  puts it, is conveyed  in the linguistic choices  that appear  in the TT. Of course,  for many TT readers the TT words not only represent but are the words of the ST author.</a:t>
            </a:r>
          </a:p>
          <a:p>
            <a:pPr marL="344170" indent="-344170" algn="just"/>
            <a:endParaRPr lang="en-US" dirty="0">
              <a:cs typeface="Arial"/>
            </a:endParaRPr>
          </a:p>
        </p:txBody>
      </p:sp>
    </p:spTree>
    <p:extLst>
      <p:ext uri="{BB962C8B-B14F-4D97-AF65-F5344CB8AC3E}">
        <p14:creationId xmlns="" xmlns:p14="http://schemas.microsoft.com/office/powerpoint/2010/main" val="2043217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09AB4D2-964F-4365-B1BA-538C52D23545}"/>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18ED2448-00B7-4B9C-A094-46E7D9B07688}"/>
              </a:ext>
            </a:extLst>
          </p:cNvPr>
          <p:cNvSpPr>
            <a:spLocks noGrp="1"/>
          </p:cNvSpPr>
          <p:nvPr>
            <p:ph idx="1"/>
          </p:nvPr>
        </p:nvSpPr>
        <p:spPr>
          <a:xfrm>
            <a:off x="962052" y="-3846"/>
            <a:ext cx="10269445" cy="6844544"/>
          </a:xfrm>
        </p:spPr>
        <p:txBody>
          <a:bodyPr>
            <a:normAutofit/>
          </a:bodyPr>
          <a:lstStyle/>
          <a:p>
            <a:pPr marL="344170" indent="-344170" algn="just"/>
            <a:r>
              <a:rPr lang="en-US" dirty="0">
                <a:ea typeface="+mn-lt"/>
                <a:cs typeface="+mn-lt"/>
              </a:rPr>
              <a:t>For the analyst, the question  is how far the style and intentions of the trans- </a:t>
            </a:r>
            <a:r>
              <a:rPr lang="en-US" dirty="0" err="1">
                <a:ea typeface="+mn-lt"/>
                <a:cs typeface="+mn-lt"/>
              </a:rPr>
              <a:t>lator</a:t>
            </a:r>
            <a:r>
              <a:rPr lang="en-US" dirty="0">
                <a:ea typeface="+mn-lt"/>
                <a:cs typeface="+mn-lt"/>
              </a:rPr>
              <a:t>, rather than the ST author, are recoverable  from analysis of the TT choices. Such  analysis has been  termed  ‘</a:t>
            </a:r>
            <a:r>
              <a:rPr lang="en-US" b="1" dirty="0">
                <a:ea typeface="+mn-lt"/>
                <a:cs typeface="+mn-lt"/>
              </a:rPr>
              <a:t>translational stylistics</a:t>
            </a:r>
            <a:r>
              <a:rPr lang="en-US" dirty="0">
                <a:ea typeface="+mn-lt"/>
                <a:cs typeface="+mn-lt"/>
              </a:rPr>
              <a:t>’ by Kirsten </a:t>
            </a:r>
            <a:r>
              <a:rPr lang="en-US" dirty="0" err="1">
                <a:ea typeface="+mn-lt"/>
                <a:cs typeface="+mn-lt"/>
              </a:rPr>
              <a:t>Malmkjær</a:t>
            </a:r>
            <a:r>
              <a:rPr lang="en-US" dirty="0">
                <a:ea typeface="+mn-lt"/>
                <a:cs typeface="+mn-lt"/>
              </a:rPr>
              <a:t> (2003).  It has also been  advanced by the use of corpus-based methods.  These have attempted to identify the ‘linguistic fingerprint’ of the translator by comparing ST and TT choices  against  large representative collections  of electronic texts in the SL and  TL. So,  for example, Baker (2000)  compares the frequency  of the lemma (forms of the verb) </a:t>
            </a:r>
            <a:r>
              <a:rPr lang="en-US" i="1" dirty="0">
                <a:ea typeface="+mn-lt"/>
                <a:cs typeface="+mn-lt"/>
              </a:rPr>
              <a:t>SAY </a:t>
            </a:r>
            <a:r>
              <a:rPr lang="en-US" dirty="0">
                <a:ea typeface="+mn-lt"/>
                <a:cs typeface="+mn-lt"/>
              </a:rPr>
              <a:t>in literary translations from Spanish and Portuguese (by Peter Bush) and Arabic (by Peter Clark), and uses the British National Corpus of texts6  as a reference  to judge their relative importance. So, she finds that </a:t>
            </a:r>
            <a:r>
              <a:rPr lang="en-US" i="1" dirty="0">
                <a:ea typeface="+mn-lt"/>
                <a:cs typeface="+mn-lt"/>
              </a:rPr>
              <a:t>SAY </a:t>
            </a:r>
            <a:r>
              <a:rPr lang="en-US" dirty="0">
                <a:ea typeface="+mn-lt"/>
                <a:cs typeface="+mn-lt"/>
              </a:rPr>
              <a:t>occurs  twice as often in the Clark TTs, and that the collocation </a:t>
            </a:r>
            <a:r>
              <a:rPr lang="en-US" i="1" dirty="0">
                <a:ea typeface="+mn-lt"/>
                <a:cs typeface="+mn-lt"/>
              </a:rPr>
              <a:t>SAY  that </a:t>
            </a:r>
            <a:r>
              <a:rPr lang="en-US" dirty="0">
                <a:ea typeface="+mn-lt"/>
                <a:cs typeface="+mn-lt"/>
              </a:rPr>
              <a:t>is most common. But this could simply be because of the influence of the SL; the Arabic </a:t>
            </a:r>
            <a:r>
              <a:rPr lang="en-US" i="1" dirty="0" err="1">
                <a:ea typeface="+mn-lt"/>
                <a:cs typeface="+mn-lt"/>
              </a:rPr>
              <a:t>qaal</a:t>
            </a:r>
            <a:r>
              <a:rPr lang="en-US" i="1" dirty="0">
                <a:ea typeface="+mn-lt"/>
                <a:cs typeface="+mn-lt"/>
              </a:rPr>
              <a:t> </a:t>
            </a:r>
            <a:r>
              <a:rPr lang="en-US" dirty="0">
                <a:ea typeface="+mn-lt"/>
                <a:cs typeface="+mn-lt"/>
              </a:rPr>
              <a:t>is generally more frequent in the language  than is English </a:t>
            </a:r>
            <a:r>
              <a:rPr lang="en-US" i="1" dirty="0">
                <a:ea typeface="+mn-lt"/>
                <a:cs typeface="+mn-lt"/>
              </a:rPr>
              <a:t>SAY  </a:t>
            </a:r>
            <a:r>
              <a:rPr lang="en-US" dirty="0">
                <a:ea typeface="+mn-lt"/>
                <a:cs typeface="+mn-lt"/>
              </a:rPr>
              <a:t>because the repetition of the same reporting verb in English is frowned upon.</a:t>
            </a:r>
            <a:endParaRPr lang="en-US"/>
          </a:p>
        </p:txBody>
      </p:sp>
    </p:spTree>
    <p:extLst>
      <p:ext uri="{BB962C8B-B14F-4D97-AF65-F5344CB8AC3E}">
        <p14:creationId xmlns="" xmlns:p14="http://schemas.microsoft.com/office/powerpoint/2010/main" val="116542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C04D87-B3FA-4573-A169-34FACCC867F7}"/>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CA629B0F-E8DA-4B68-AA07-5F7ABF11EDC8}"/>
              </a:ext>
            </a:extLst>
          </p:cNvPr>
          <p:cNvSpPr>
            <a:spLocks noGrp="1"/>
          </p:cNvSpPr>
          <p:nvPr>
            <p:ph idx="1"/>
          </p:nvPr>
        </p:nvSpPr>
        <p:spPr>
          <a:xfrm>
            <a:off x="1019561" y="-564563"/>
            <a:ext cx="10154426" cy="8109751"/>
          </a:xfrm>
        </p:spPr>
        <p:txBody>
          <a:bodyPr>
            <a:normAutofit/>
          </a:bodyPr>
          <a:lstStyle/>
          <a:p>
            <a:pPr marL="344170" indent="-344170" algn="just"/>
            <a:r>
              <a:rPr lang="en-US" dirty="0">
                <a:ea typeface="+mn-lt"/>
                <a:cs typeface="+mn-lt"/>
              </a:rPr>
              <a:t>The difficulty in distinguishing between those  shifts that are effects of the SL and those  that are the result of translator’s linguistic preferences relates  to the difference between Vinay and </a:t>
            </a:r>
            <a:r>
              <a:rPr lang="en-US" dirty="0" err="1">
                <a:ea typeface="+mn-lt"/>
                <a:cs typeface="+mn-lt"/>
              </a:rPr>
              <a:t>Darbelnet’s</a:t>
            </a:r>
            <a:r>
              <a:rPr lang="en-US" dirty="0">
                <a:ea typeface="+mn-lt"/>
                <a:cs typeface="+mn-lt"/>
              </a:rPr>
              <a:t> </a:t>
            </a:r>
            <a:r>
              <a:rPr lang="en-US" b="1" i="1" dirty="0">
                <a:ea typeface="+mn-lt"/>
                <a:cs typeface="+mn-lt"/>
              </a:rPr>
              <a:t>servitude </a:t>
            </a:r>
            <a:r>
              <a:rPr lang="en-US" dirty="0">
                <a:ea typeface="+mn-lt"/>
                <a:cs typeface="+mn-lt"/>
              </a:rPr>
              <a:t>and </a:t>
            </a:r>
            <a:r>
              <a:rPr lang="en-US" b="1" i="1" dirty="0">
                <a:ea typeface="+mn-lt"/>
                <a:cs typeface="+mn-lt"/>
              </a:rPr>
              <a:t>option</a:t>
            </a:r>
            <a:r>
              <a:rPr lang="en-US" dirty="0">
                <a:ea typeface="+mn-lt"/>
                <a:cs typeface="+mn-lt"/>
              </a:rPr>
              <a:t>. Despite these problems,  there  are  some  important  features  that  can  be  investigated  by such studies.  Most important, perhaps, is the  analysis of the  relative </a:t>
            </a:r>
            <a:r>
              <a:rPr lang="en-US" dirty="0" err="1">
                <a:ea typeface="+mn-lt"/>
                <a:cs typeface="+mn-lt"/>
              </a:rPr>
              <a:t>markedness</a:t>
            </a:r>
            <a:r>
              <a:rPr lang="en-US" dirty="0">
                <a:ea typeface="+mn-lt"/>
                <a:cs typeface="+mn-lt"/>
              </a:rPr>
              <a:t> of stylistic choices  in TT and  ST. </a:t>
            </a:r>
            <a:r>
              <a:rPr lang="en-US" b="1" dirty="0" err="1">
                <a:ea typeface="+mn-lt"/>
                <a:cs typeface="+mn-lt"/>
              </a:rPr>
              <a:t>Markedness</a:t>
            </a:r>
            <a:r>
              <a:rPr lang="en-US" b="1" dirty="0">
                <a:ea typeface="+mn-lt"/>
                <a:cs typeface="+mn-lt"/>
              </a:rPr>
              <a:t> </a:t>
            </a:r>
            <a:r>
              <a:rPr lang="en-US" dirty="0">
                <a:ea typeface="+mn-lt"/>
                <a:cs typeface="+mn-lt"/>
              </a:rPr>
              <a:t>relates  to a choice  or patterns of choices   that  stand  out  as  unusual  and  may come  to  the  reader’s  attention. So,  in English a sequence such  as  </a:t>
            </a:r>
            <a:r>
              <a:rPr lang="en-US" i="1" dirty="0">
                <a:ea typeface="+mn-lt"/>
                <a:cs typeface="+mn-lt"/>
              </a:rPr>
              <a:t>Challenging  it is. Boring  it isn’t </a:t>
            </a:r>
            <a:r>
              <a:rPr lang="en-US" dirty="0">
                <a:ea typeface="+mn-lt"/>
                <a:cs typeface="+mn-lt"/>
              </a:rPr>
              <a:t>is marked because of the unusual word order with the adjectives  in first position. The key is to look for the reason  behind  the </a:t>
            </a:r>
            <a:r>
              <a:rPr lang="en-US" dirty="0" err="1">
                <a:ea typeface="+mn-lt"/>
                <a:cs typeface="+mn-lt"/>
              </a:rPr>
              <a:t>markedness</a:t>
            </a:r>
            <a:r>
              <a:rPr lang="en-US" dirty="0">
                <a:ea typeface="+mn-lt"/>
                <a:cs typeface="+mn-lt"/>
              </a:rPr>
              <a:t>. In this case,  the wording is from a job advert (to recruit police in London), so the </a:t>
            </a:r>
            <a:r>
              <a:rPr lang="en-US" dirty="0" err="1">
                <a:ea typeface="+mn-lt"/>
                <a:cs typeface="+mn-lt"/>
              </a:rPr>
              <a:t>markedness</a:t>
            </a:r>
            <a:r>
              <a:rPr lang="en-US" dirty="0">
                <a:ea typeface="+mn-lt"/>
                <a:cs typeface="+mn-lt"/>
              </a:rPr>
              <a:t> functions to draw the  reader’s  attention  to the  advert  and  to illustrate that  it is an  unusual  and challenging job.</a:t>
            </a:r>
            <a:endParaRPr lang="en-US"/>
          </a:p>
        </p:txBody>
      </p:sp>
    </p:spTree>
    <p:extLst>
      <p:ext uri="{BB962C8B-B14F-4D97-AF65-F5344CB8AC3E}">
        <p14:creationId xmlns="" xmlns:p14="http://schemas.microsoft.com/office/powerpoint/2010/main" val="4229840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7D88CA-C7BE-44A5-8404-0E8216BA11DD}"/>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A32DB262-5A40-4580-A6D4-73C3446EF108}"/>
              </a:ext>
            </a:extLst>
          </p:cNvPr>
          <p:cNvSpPr>
            <a:spLocks noGrp="1"/>
          </p:cNvSpPr>
          <p:nvPr>
            <p:ph idx="1"/>
          </p:nvPr>
        </p:nvSpPr>
        <p:spPr>
          <a:xfrm>
            <a:off x="976430" y="312456"/>
            <a:ext cx="10269444" cy="6485110"/>
          </a:xfrm>
        </p:spPr>
        <p:txBody>
          <a:bodyPr>
            <a:normAutofit lnSpcReduction="10000"/>
          </a:bodyPr>
          <a:lstStyle/>
          <a:p>
            <a:pPr marL="344170" indent="-344170" algn="just"/>
            <a:r>
              <a:rPr lang="en-US" dirty="0">
                <a:ea typeface="+mn-lt"/>
                <a:cs typeface="+mn-lt"/>
              </a:rPr>
              <a:t>In translation, it may usually be expected that a marked item in the ST would be translated  by a similarly marked item in the TT but this is not always so. Some work has investigated the possibility that translation may be less marked: Kenny (2001), for instance,  looks at the translation of creative lexical items and neologisms  from German  literary texts, similar to </a:t>
            </a:r>
            <a:r>
              <a:rPr lang="en-US" dirty="0" err="1">
                <a:ea typeface="+mn-lt"/>
                <a:cs typeface="+mn-lt"/>
              </a:rPr>
              <a:t>Tirkkonen</a:t>
            </a:r>
            <a:r>
              <a:rPr lang="en-US" dirty="0">
                <a:ea typeface="+mn-lt"/>
                <a:cs typeface="+mn-lt"/>
              </a:rPr>
              <a:t>-Condit’s (2004)  ‘unique items </a:t>
            </a:r>
            <a:r>
              <a:rPr lang="en-US" dirty="0" err="1">
                <a:ea typeface="+mn-lt"/>
                <a:cs typeface="+mn-lt"/>
              </a:rPr>
              <a:t>hypoth</a:t>
            </a:r>
            <a:r>
              <a:rPr lang="en-US" dirty="0">
                <a:ea typeface="+mn-lt"/>
                <a:cs typeface="+mn-lt"/>
              </a:rPr>
              <a:t>- </a:t>
            </a:r>
            <a:r>
              <a:rPr lang="en-US" dirty="0" err="1">
                <a:ea typeface="+mn-lt"/>
                <a:cs typeface="+mn-lt"/>
              </a:rPr>
              <a:t>esis</a:t>
            </a:r>
            <a:r>
              <a:rPr lang="en-US" dirty="0">
                <a:ea typeface="+mn-lt"/>
                <a:cs typeface="+mn-lt"/>
              </a:rPr>
              <a:t>’. On the other hand, Saldanha  (2011)  investigates  features  such as italicized borrowings that make a particular translation distinctive. Some of my own work (e.g. Munday 2008) has also examined the distinctiveness of a specific translator’s work. So, comparing patterns in the work of the translator Harriet de Onís, I identify:</a:t>
            </a:r>
          </a:p>
          <a:p>
            <a:pPr marL="344170" indent="-344170" algn="just"/>
            <a:r>
              <a:rPr lang="en-US" dirty="0">
                <a:ea typeface="+mn-lt"/>
                <a:cs typeface="+mn-lt"/>
              </a:rPr>
              <a:t>Q      the manipulation of paratextual features  (prefaces, footnotes,  glossaries);</a:t>
            </a:r>
          </a:p>
          <a:p>
            <a:pPr marL="344170" indent="-344170" algn="just"/>
            <a:r>
              <a:rPr lang="en-US" dirty="0">
                <a:ea typeface="+mn-lt"/>
                <a:cs typeface="+mn-lt"/>
              </a:rPr>
              <a:t>Q a  standardization  of  dialectal  choices   in  dialogue  (many  different  Latin American dialects  standardized into a less  dynamic early twentieth-century American English);</a:t>
            </a:r>
          </a:p>
          <a:p>
            <a:pPr marL="344170" indent="-344170" algn="just"/>
            <a:r>
              <a:rPr lang="en-US" dirty="0">
                <a:ea typeface="+mn-lt"/>
                <a:cs typeface="+mn-lt"/>
              </a:rPr>
              <a:t>Q      the choice of a rich literary lexicon (e.g. </a:t>
            </a:r>
            <a:r>
              <a:rPr lang="en-US" i="1" dirty="0">
                <a:ea typeface="+mn-lt"/>
                <a:cs typeface="+mn-lt"/>
              </a:rPr>
              <a:t>night was sifting through the jungle</a:t>
            </a:r>
            <a:r>
              <a:rPr lang="en-US" dirty="0">
                <a:ea typeface="+mn-lt"/>
                <a:cs typeface="+mn-lt"/>
              </a:rPr>
              <a:t>); and Q      certain syntactic  patterns typical of condensed English style (e.g. the use of compound  pre-modifiers such  as the unusual </a:t>
            </a:r>
            <a:r>
              <a:rPr lang="en-US" i="1" dirty="0">
                <a:ea typeface="+mn-lt"/>
                <a:cs typeface="+mn-lt"/>
              </a:rPr>
              <a:t>tree-dense night </a:t>
            </a:r>
            <a:r>
              <a:rPr lang="en-US" dirty="0">
                <a:ea typeface="+mn-lt"/>
                <a:cs typeface="+mn-lt"/>
              </a:rPr>
              <a:t>and </a:t>
            </a:r>
            <a:r>
              <a:rPr lang="en-US" i="1" dirty="0">
                <a:ea typeface="+mn-lt"/>
                <a:cs typeface="+mn-lt"/>
              </a:rPr>
              <a:t>branch-arched passage</a:t>
            </a:r>
            <a:r>
              <a:rPr lang="en-US" dirty="0">
                <a:ea typeface="+mn-lt"/>
                <a:cs typeface="+mn-lt"/>
              </a:rPr>
              <a:t>).</a:t>
            </a:r>
          </a:p>
          <a:p>
            <a:pPr marL="344170" indent="-344170" algn="just"/>
            <a:endParaRPr lang="en-US" dirty="0">
              <a:cs typeface="Arial"/>
            </a:endParaRPr>
          </a:p>
        </p:txBody>
      </p:sp>
    </p:spTree>
    <p:extLst>
      <p:ext uri="{BB962C8B-B14F-4D97-AF65-F5344CB8AC3E}">
        <p14:creationId xmlns="" xmlns:p14="http://schemas.microsoft.com/office/powerpoint/2010/main" val="3270422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650DF8-D9CF-45AE-A9D6-5D8F8F673AB8}"/>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3F1958BF-58A8-47D7-849D-F10E99C22779}"/>
              </a:ext>
            </a:extLst>
          </p:cNvPr>
          <p:cNvSpPr>
            <a:spLocks noGrp="1"/>
          </p:cNvSpPr>
          <p:nvPr>
            <p:ph idx="1"/>
          </p:nvPr>
        </p:nvSpPr>
        <p:spPr>
          <a:xfrm>
            <a:off x="1048316" y="1433890"/>
            <a:ext cx="10283822" cy="3997828"/>
          </a:xfrm>
        </p:spPr>
        <p:txBody>
          <a:bodyPr/>
          <a:lstStyle/>
          <a:p>
            <a:pPr marL="344170" indent="-344170" algn="just"/>
            <a:r>
              <a:rPr lang="en-US" dirty="0">
                <a:ea typeface="+mn-lt"/>
                <a:cs typeface="+mn-lt"/>
              </a:rPr>
              <a:t>The interesting  point is to hypothesize  the  </a:t>
            </a:r>
            <a:r>
              <a:rPr lang="en-US" b="1" dirty="0">
                <a:ea typeface="+mn-lt"/>
                <a:cs typeface="+mn-lt"/>
              </a:rPr>
              <a:t>motivation </a:t>
            </a:r>
            <a:r>
              <a:rPr lang="en-US" dirty="0">
                <a:ea typeface="+mn-lt"/>
                <a:cs typeface="+mn-lt"/>
              </a:rPr>
              <a:t>behind  the  selections. Most crucially, the question  is how far the unconscious (as well as conscious) choices  may in fact be due to factors  in the translator’s environment, including education  and the sociocultural and political context in which they operate.  May a translator’s  choice  reveal a personal  ideological  orientation?  Or one  that  is promoted  by the society in which they live? </a:t>
            </a:r>
            <a:endParaRPr lang="en-US"/>
          </a:p>
        </p:txBody>
      </p:sp>
    </p:spTree>
    <p:extLst>
      <p:ext uri="{BB962C8B-B14F-4D97-AF65-F5344CB8AC3E}">
        <p14:creationId xmlns="" xmlns:p14="http://schemas.microsoft.com/office/powerpoint/2010/main" val="2961040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81E3E0-9E71-46F0-9C8E-C48EF32FB9F1}"/>
              </a:ext>
            </a:extLst>
          </p:cNvPr>
          <p:cNvSpPr>
            <a:spLocks noGrp="1"/>
          </p:cNvSpPr>
          <p:nvPr>
            <p:ph type="title"/>
          </p:nvPr>
        </p:nvSpPr>
        <p:spPr>
          <a:xfrm>
            <a:off x="-1701399" y="218584"/>
            <a:ext cx="7958331" cy="1077229"/>
          </a:xfrm>
        </p:spPr>
        <p:txBody>
          <a:bodyPr/>
          <a:lstStyle/>
          <a:p>
            <a:r>
              <a:rPr lang="en-US" b="1" dirty="0">
                <a:ea typeface="+mj-lt"/>
                <a:cs typeface="+mj-lt"/>
              </a:rPr>
              <a:t>Exploration: Procedures</a:t>
            </a:r>
            <a:endParaRPr lang="en-US" dirty="0"/>
          </a:p>
        </p:txBody>
      </p:sp>
      <p:sp>
        <p:nvSpPr>
          <p:cNvPr id="3" name="Content Placeholder 2">
            <a:extLst>
              <a:ext uri="{FF2B5EF4-FFF2-40B4-BE49-F238E27FC236}">
                <a16:creationId xmlns="" xmlns:a16="http://schemas.microsoft.com/office/drawing/2014/main" id="{08D5F0A0-A420-404E-9025-97009EC9CC87}"/>
              </a:ext>
            </a:extLst>
          </p:cNvPr>
          <p:cNvSpPr>
            <a:spLocks noGrp="1"/>
          </p:cNvSpPr>
          <p:nvPr>
            <p:ph idx="1"/>
          </p:nvPr>
        </p:nvSpPr>
        <p:spPr>
          <a:xfrm>
            <a:off x="1048316" y="1074456"/>
            <a:ext cx="10096917" cy="5564960"/>
          </a:xfrm>
        </p:spPr>
        <p:txBody>
          <a:bodyPr>
            <a:normAutofit fontScale="77500" lnSpcReduction="20000"/>
          </a:bodyPr>
          <a:lstStyle/>
          <a:p>
            <a:pPr marL="344170" indent="-344170"/>
            <a:r>
              <a:rPr lang="en-US" dirty="0">
                <a:cs typeface="Arial"/>
              </a:rPr>
              <a:t>There are a large number of other techniques exemplified by Vinay and </a:t>
            </a:r>
            <a:r>
              <a:rPr lang="en-US" dirty="0" err="1">
                <a:cs typeface="Arial"/>
              </a:rPr>
              <a:t>Darbelnet</a:t>
            </a:r>
            <a:r>
              <a:rPr lang="en-US" dirty="0">
                <a:cs typeface="Arial"/>
              </a:rPr>
              <a:t>. Among those that have maintained currency in translation theory are the following:</a:t>
            </a:r>
            <a:endParaRPr lang="en-US" dirty="0">
              <a:ea typeface="+mn-lt"/>
              <a:cs typeface="+mn-lt"/>
            </a:endParaRPr>
          </a:p>
          <a:p>
            <a:pPr marL="344170" indent="-344170" algn="just"/>
            <a:r>
              <a:rPr lang="en-US" dirty="0">
                <a:cs typeface="Arial"/>
              </a:rPr>
              <a:t>Q </a:t>
            </a:r>
            <a:r>
              <a:rPr lang="en-US" b="1" dirty="0">
                <a:cs typeface="Arial"/>
              </a:rPr>
              <a:t>Amplification: </a:t>
            </a:r>
            <a:r>
              <a:rPr lang="en-US" dirty="0">
                <a:cs typeface="Arial"/>
              </a:rPr>
              <a:t>The TL uses  more words, often because of syntactic </a:t>
            </a:r>
            <a:r>
              <a:rPr lang="en-US" dirty="0" err="1">
                <a:cs typeface="Arial"/>
              </a:rPr>
              <a:t>expan</a:t>
            </a:r>
            <a:r>
              <a:rPr lang="en-US" dirty="0">
                <a:cs typeface="Arial"/>
              </a:rPr>
              <a:t>- </a:t>
            </a:r>
            <a:r>
              <a:rPr lang="en-US" dirty="0" err="1">
                <a:cs typeface="Arial"/>
              </a:rPr>
              <a:t>sion</a:t>
            </a:r>
            <a:r>
              <a:rPr lang="en-US" dirty="0">
                <a:cs typeface="Arial"/>
              </a:rPr>
              <a:t>, e.g. </a:t>
            </a:r>
            <a:r>
              <a:rPr lang="en-US" i="1" dirty="0">
                <a:cs typeface="Arial"/>
              </a:rPr>
              <a:t>the  charge  against  him  &gt; the  charge  brought  against  him</a:t>
            </a:r>
            <a:r>
              <a:rPr lang="en-US" dirty="0">
                <a:cs typeface="Arial"/>
              </a:rPr>
              <a:t>. The opposite of amplification is </a:t>
            </a:r>
            <a:r>
              <a:rPr lang="en-US" b="1" dirty="0">
                <a:cs typeface="Arial"/>
              </a:rPr>
              <a:t>economy</a:t>
            </a:r>
            <a:r>
              <a:rPr lang="en-US" dirty="0">
                <a:cs typeface="Arial"/>
              </a:rPr>
              <a:t>.</a:t>
            </a:r>
            <a:endParaRPr lang="en-US" dirty="0">
              <a:ea typeface="+mn-lt"/>
              <a:cs typeface="+mn-lt"/>
            </a:endParaRPr>
          </a:p>
          <a:p>
            <a:pPr marL="344170" indent="-344170" algn="just"/>
            <a:r>
              <a:rPr lang="en-US" dirty="0">
                <a:cs typeface="Arial"/>
              </a:rPr>
              <a:t>Q </a:t>
            </a:r>
            <a:r>
              <a:rPr lang="en-US" b="1" dirty="0">
                <a:cs typeface="Arial"/>
              </a:rPr>
              <a:t>False friend:  </a:t>
            </a:r>
            <a:r>
              <a:rPr lang="en-US" dirty="0">
                <a:cs typeface="Arial"/>
              </a:rPr>
              <a:t>A structurally similar term in SL and  TL which deceives the user  into thinking the meaning  is the same,  e.g. French  </a:t>
            </a:r>
            <a:r>
              <a:rPr lang="en-US" i="1" dirty="0" err="1">
                <a:cs typeface="Arial"/>
              </a:rPr>
              <a:t>librarie</a:t>
            </a:r>
            <a:r>
              <a:rPr lang="en-US" i="1" dirty="0">
                <a:cs typeface="Arial"/>
              </a:rPr>
              <a:t> </a:t>
            </a:r>
            <a:r>
              <a:rPr lang="en-US" dirty="0">
                <a:cs typeface="Arial"/>
              </a:rPr>
              <a:t>means  not English </a:t>
            </a:r>
            <a:r>
              <a:rPr lang="en-US" i="1" dirty="0">
                <a:cs typeface="Arial"/>
              </a:rPr>
              <a:t>library </a:t>
            </a:r>
            <a:r>
              <a:rPr lang="en-US" dirty="0">
                <a:cs typeface="Arial"/>
              </a:rPr>
              <a:t>but </a:t>
            </a:r>
            <a:r>
              <a:rPr lang="en-US" i="1" dirty="0">
                <a:cs typeface="Arial"/>
              </a:rPr>
              <a:t>bookstore</a:t>
            </a:r>
            <a:r>
              <a:rPr lang="en-US" dirty="0">
                <a:cs typeface="Arial"/>
              </a:rPr>
              <a:t>.</a:t>
            </a:r>
          </a:p>
          <a:p>
            <a:pPr marL="344170" indent="-344170" algn="just"/>
            <a:r>
              <a:rPr lang="en-US" dirty="0">
                <a:cs typeface="Arial"/>
              </a:rPr>
              <a:t>Q </a:t>
            </a:r>
            <a:r>
              <a:rPr lang="en-US" b="1" dirty="0">
                <a:cs typeface="Arial"/>
              </a:rPr>
              <a:t>Loss,  gain  </a:t>
            </a:r>
            <a:r>
              <a:rPr lang="en-US" dirty="0">
                <a:cs typeface="Arial"/>
              </a:rPr>
              <a:t>and </a:t>
            </a:r>
            <a:r>
              <a:rPr lang="en-US" b="1" dirty="0">
                <a:cs typeface="Arial"/>
              </a:rPr>
              <a:t>compensation: </a:t>
            </a:r>
            <a:r>
              <a:rPr lang="en-US" dirty="0">
                <a:cs typeface="Arial"/>
              </a:rPr>
              <a:t>‘Lost in translation’ has become a popular cliché, partly thanks to the film. Translation does  inevitably involve some loss, since it is impossible to preserve all the ST nuances of meaning and structure in the TL. However, importantly a TT may make up for (‘compensate’)  this by introducing a gain at the same or another point in the text. </a:t>
            </a:r>
          </a:p>
        </p:txBody>
      </p:sp>
    </p:spTree>
    <p:extLst>
      <p:ext uri="{BB962C8B-B14F-4D97-AF65-F5344CB8AC3E}">
        <p14:creationId xmlns="" xmlns:p14="http://schemas.microsoft.com/office/powerpoint/2010/main" val="2135447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674901-5DD9-4C69-8E77-E83E9E06EBBD}"/>
              </a:ext>
            </a:extLst>
          </p:cNvPr>
          <p:cNvSpPr>
            <a:spLocks noGrp="1"/>
          </p:cNvSpPr>
          <p:nvPr>
            <p:ph type="title"/>
          </p:nvPr>
        </p:nvSpPr>
        <p:spPr>
          <a:xfrm>
            <a:off x="14185582" y="-485906"/>
            <a:ext cx="7958331" cy="1077229"/>
          </a:xfrm>
        </p:spPr>
        <p:txBody>
          <a:bodyPr/>
          <a:lstStyle/>
          <a:p>
            <a:endParaRPr lang="en-US"/>
          </a:p>
        </p:txBody>
      </p:sp>
      <p:sp>
        <p:nvSpPr>
          <p:cNvPr id="3" name="Content Placeholder 2">
            <a:extLst>
              <a:ext uri="{FF2B5EF4-FFF2-40B4-BE49-F238E27FC236}">
                <a16:creationId xmlns="" xmlns:a16="http://schemas.microsoft.com/office/drawing/2014/main" id="{DE117F9D-5616-422C-9B4F-A4A3E2A3087F}"/>
              </a:ext>
            </a:extLst>
          </p:cNvPr>
          <p:cNvSpPr>
            <a:spLocks noGrp="1"/>
          </p:cNvSpPr>
          <p:nvPr>
            <p:ph idx="1"/>
          </p:nvPr>
        </p:nvSpPr>
        <p:spPr>
          <a:xfrm>
            <a:off x="631372" y="973814"/>
            <a:ext cx="10700766" cy="5032996"/>
          </a:xfrm>
        </p:spPr>
        <p:txBody>
          <a:bodyPr vert="horz" lIns="91440" tIns="45720" rIns="91440" bIns="45720" rtlCol="0" anchor="ctr">
            <a:noAutofit/>
          </a:bodyPr>
          <a:lstStyle/>
          <a:p>
            <a:pPr marL="0" indent="0" algn="just">
              <a:buNone/>
            </a:pPr>
            <a:endParaRPr lang="en-US" dirty="0">
              <a:ea typeface="+mn-lt"/>
              <a:cs typeface="+mn-lt"/>
            </a:endParaRPr>
          </a:p>
          <a:p>
            <a:pPr marL="344170" indent="-344170" algn="just"/>
            <a:r>
              <a:rPr lang="en-US" dirty="0">
                <a:ea typeface="+mn-lt"/>
                <a:cs typeface="+mn-lt"/>
              </a:rPr>
              <a:t>Q </a:t>
            </a:r>
            <a:r>
              <a:rPr lang="en-US" b="1" dirty="0" err="1">
                <a:ea typeface="+mn-lt"/>
                <a:cs typeface="+mn-lt"/>
              </a:rPr>
              <a:t>Explicitation</a:t>
            </a:r>
            <a:r>
              <a:rPr lang="en-US" b="1" dirty="0">
                <a:ea typeface="+mn-lt"/>
                <a:cs typeface="+mn-lt"/>
              </a:rPr>
              <a:t>: </a:t>
            </a:r>
            <a:r>
              <a:rPr lang="en-US" dirty="0">
                <a:ea typeface="+mn-lt"/>
                <a:cs typeface="+mn-lt"/>
              </a:rPr>
              <a:t>Implicit information in the ST is rendered explicit in the TT. This may occur on the level of grammar (e.g. English ST </a:t>
            </a:r>
            <a:r>
              <a:rPr lang="en-US" i="1" dirty="0">
                <a:ea typeface="+mn-lt"/>
                <a:cs typeface="+mn-lt"/>
              </a:rPr>
              <a:t>the doctor </a:t>
            </a:r>
            <a:r>
              <a:rPr lang="en-US" dirty="0">
                <a:ea typeface="+mn-lt"/>
                <a:cs typeface="+mn-lt"/>
              </a:rPr>
              <a:t>explicated as masculine or feminine in a TL where indication of gender  is essential), semantics (e.g. the explanation of a ST cultural item or event, such as US </a:t>
            </a:r>
            <a:r>
              <a:rPr lang="en-US" i="1" dirty="0">
                <a:ea typeface="+mn-lt"/>
                <a:cs typeface="+mn-lt"/>
              </a:rPr>
              <a:t>Thanksgiving </a:t>
            </a:r>
            <a:r>
              <a:rPr lang="en-US" dirty="0">
                <a:ea typeface="+mn-lt"/>
                <a:cs typeface="+mn-lt"/>
              </a:rPr>
              <a:t>or UK </a:t>
            </a:r>
            <a:r>
              <a:rPr lang="en-US" i="1" dirty="0">
                <a:ea typeface="+mn-lt"/>
                <a:cs typeface="+mn-lt"/>
              </a:rPr>
              <a:t>April Fool’s joke</a:t>
            </a:r>
            <a:r>
              <a:rPr lang="en-US" dirty="0">
                <a:ea typeface="+mn-lt"/>
                <a:cs typeface="+mn-lt"/>
              </a:rPr>
              <a:t>), pragmatics (e.g. the opaque and culturally located US English idiom </a:t>
            </a:r>
            <a:r>
              <a:rPr lang="en-US" i="1" dirty="0">
                <a:ea typeface="+mn-lt"/>
                <a:cs typeface="+mn-lt"/>
              </a:rPr>
              <a:t>it’s easy to be a Monday morning quarterback</a:t>
            </a:r>
            <a:r>
              <a:rPr lang="en-US" dirty="0">
                <a:ea typeface="+mn-lt"/>
                <a:cs typeface="+mn-lt"/>
              </a:rPr>
              <a:t>) or discourse.  Non-obligatory </a:t>
            </a:r>
            <a:r>
              <a:rPr lang="en-US" dirty="0" err="1">
                <a:ea typeface="+mn-lt"/>
                <a:cs typeface="+mn-lt"/>
              </a:rPr>
              <a:t>explicitation</a:t>
            </a:r>
            <a:r>
              <a:rPr lang="en-US" dirty="0">
                <a:ea typeface="+mn-lt"/>
                <a:cs typeface="+mn-lt"/>
              </a:rPr>
              <a:t> has  often  been   suggested as  a  characteristic  of  translated language.</a:t>
            </a:r>
          </a:p>
          <a:p>
            <a:pPr marL="344170" indent="-344170" algn="just"/>
            <a:r>
              <a:rPr lang="en-US" dirty="0">
                <a:ea typeface="+mn-lt"/>
                <a:cs typeface="+mn-lt"/>
              </a:rPr>
              <a:t>Q </a:t>
            </a:r>
            <a:r>
              <a:rPr lang="en-US" b="1" dirty="0">
                <a:ea typeface="+mn-lt"/>
                <a:cs typeface="+mn-lt"/>
              </a:rPr>
              <a:t>Generalization</a:t>
            </a:r>
            <a:r>
              <a:rPr lang="en-US" dirty="0">
                <a:ea typeface="+mn-lt"/>
                <a:cs typeface="+mn-lt"/>
              </a:rPr>
              <a:t>: The use of a more general word in the TT. Examples would be ST </a:t>
            </a:r>
            <a:r>
              <a:rPr lang="en-US" i="1" dirty="0">
                <a:ea typeface="+mn-lt"/>
                <a:cs typeface="+mn-lt"/>
              </a:rPr>
              <a:t>computer </a:t>
            </a:r>
            <a:r>
              <a:rPr lang="en-US" dirty="0">
                <a:ea typeface="+mn-lt"/>
                <a:cs typeface="+mn-lt"/>
              </a:rPr>
              <a:t>&gt; TT </a:t>
            </a:r>
            <a:r>
              <a:rPr lang="en-US" i="1" dirty="0">
                <a:ea typeface="+mn-lt"/>
                <a:cs typeface="+mn-lt"/>
              </a:rPr>
              <a:t>machine</a:t>
            </a:r>
            <a:r>
              <a:rPr lang="en-US" dirty="0">
                <a:ea typeface="+mn-lt"/>
                <a:cs typeface="+mn-lt"/>
              </a:rPr>
              <a:t>, or ST </a:t>
            </a:r>
            <a:r>
              <a:rPr lang="en-US" i="1" dirty="0">
                <a:ea typeface="+mn-lt"/>
                <a:cs typeface="+mn-lt"/>
              </a:rPr>
              <a:t>ecstatic </a:t>
            </a:r>
            <a:r>
              <a:rPr lang="en-US" dirty="0">
                <a:ea typeface="+mn-lt"/>
                <a:cs typeface="+mn-lt"/>
              </a:rPr>
              <a:t>&gt; TT </a:t>
            </a:r>
            <a:r>
              <a:rPr lang="en-US" i="1" dirty="0">
                <a:ea typeface="+mn-lt"/>
                <a:cs typeface="+mn-lt"/>
              </a:rPr>
              <a:t>happy</a:t>
            </a:r>
            <a:r>
              <a:rPr lang="en-US" dirty="0">
                <a:ea typeface="+mn-lt"/>
                <a:cs typeface="+mn-lt"/>
              </a:rPr>
              <a:t>. Again, generalization has been suggested as another characteristic of translation.</a:t>
            </a:r>
          </a:p>
          <a:p>
            <a:pPr marL="344170" indent="-344170"/>
            <a:endParaRPr lang="en-US" dirty="0">
              <a:cs typeface="Arial"/>
            </a:endParaRPr>
          </a:p>
        </p:txBody>
      </p:sp>
    </p:spTree>
    <p:extLst>
      <p:ext uri="{BB962C8B-B14F-4D97-AF65-F5344CB8AC3E}">
        <p14:creationId xmlns="" xmlns:p14="http://schemas.microsoft.com/office/powerpoint/2010/main" val="1801876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55E3B5-D8A9-4D54-8F01-7D30700A9ACC}"/>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B4F37F27-FE55-4EB3-B045-7776A4CE434E}"/>
              </a:ext>
            </a:extLst>
          </p:cNvPr>
          <p:cNvSpPr>
            <a:spLocks noGrp="1"/>
          </p:cNvSpPr>
          <p:nvPr>
            <p:ph idx="1"/>
          </p:nvPr>
        </p:nvSpPr>
        <p:spPr>
          <a:xfrm>
            <a:off x="703259" y="1232606"/>
            <a:ext cx="10585747" cy="4759828"/>
          </a:xfrm>
        </p:spPr>
        <p:txBody>
          <a:bodyPr vert="horz" lIns="91440" tIns="45720" rIns="91440" bIns="45720" rtlCol="0" anchor="ctr">
            <a:noAutofit/>
          </a:bodyPr>
          <a:lstStyle/>
          <a:p>
            <a:pPr marL="344170" indent="-344170" algn="just"/>
            <a:r>
              <a:rPr lang="en-US" sz="2400" dirty="0">
                <a:solidFill>
                  <a:schemeClr val="tx2"/>
                </a:solidFill>
                <a:ea typeface="+mn-lt"/>
                <a:cs typeface="+mn-lt"/>
              </a:rPr>
              <a:t>Levels  of translation</a:t>
            </a:r>
          </a:p>
          <a:p>
            <a:pPr marL="344170" indent="-344170" algn="just"/>
            <a:r>
              <a:rPr lang="en-US" sz="1600" dirty="0">
                <a:ea typeface="+mn-lt"/>
                <a:cs typeface="+mn-lt"/>
              </a:rPr>
              <a:t>The seven main translation procedures are described (1995:  27–30) as operating on three levels. These three levels reflect the main structural elements  of the book. They are:</a:t>
            </a:r>
          </a:p>
          <a:p>
            <a:pPr marL="344170" indent="-344170" algn="just"/>
            <a:r>
              <a:rPr lang="en-US" sz="1600" dirty="0">
                <a:ea typeface="+mn-lt"/>
                <a:cs typeface="+mn-lt"/>
              </a:rPr>
              <a:t>(1)    the </a:t>
            </a:r>
            <a:r>
              <a:rPr lang="en-US" sz="1600" b="1" dirty="0">
                <a:ea typeface="+mn-lt"/>
                <a:cs typeface="+mn-lt"/>
              </a:rPr>
              <a:t>lexicon</a:t>
            </a:r>
            <a:r>
              <a:rPr lang="en-US" sz="1600" dirty="0">
                <a:ea typeface="+mn-lt"/>
                <a:cs typeface="+mn-lt"/>
              </a:rPr>
              <a:t>;</a:t>
            </a:r>
          </a:p>
          <a:p>
            <a:pPr marL="344170" indent="-344170" algn="just"/>
            <a:r>
              <a:rPr lang="en-US" sz="1600" dirty="0">
                <a:ea typeface="+mn-lt"/>
                <a:cs typeface="+mn-lt"/>
              </a:rPr>
              <a:t>(2)    </a:t>
            </a:r>
            <a:r>
              <a:rPr lang="en-US" sz="1600" b="1" dirty="0">
                <a:ea typeface="+mn-lt"/>
                <a:cs typeface="+mn-lt"/>
              </a:rPr>
              <a:t>syntactic structures</a:t>
            </a:r>
            <a:r>
              <a:rPr lang="en-US" sz="1600" dirty="0">
                <a:ea typeface="+mn-lt"/>
                <a:cs typeface="+mn-lt"/>
              </a:rPr>
              <a:t>;</a:t>
            </a:r>
          </a:p>
          <a:p>
            <a:pPr marL="344170" indent="-344170" algn="just"/>
            <a:r>
              <a:rPr lang="en-US" sz="1600" dirty="0">
                <a:ea typeface="+mn-lt"/>
                <a:cs typeface="+mn-lt"/>
              </a:rPr>
              <a:t>(3) the </a:t>
            </a:r>
            <a:r>
              <a:rPr lang="en-US" sz="1600" b="1" dirty="0">
                <a:ea typeface="+mn-lt"/>
                <a:cs typeface="+mn-lt"/>
              </a:rPr>
              <a:t>message</a:t>
            </a:r>
            <a:r>
              <a:rPr lang="en-US" sz="1600" dirty="0">
                <a:ea typeface="+mn-lt"/>
                <a:cs typeface="+mn-lt"/>
              </a:rPr>
              <a:t>; in this case,  ‘message’  is used  to mean approximately the utterance and its metalinguistic situation or context.</a:t>
            </a:r>
          </a:p>
          <a:p>
            <a:pPr marL="344170" indent="-344170" algn="just"/>
            <a:r>
              <a:rPr lang="en-US" sz="1600" dirty="0">
                <a:ea typeface="+mn-lt"/>
                <a:cs typeface="+mn-lt"/>
              </a:rPr>
              <a:t>Two further terms are introduced  which look above word level. These are:</a:t>
            </a:r>
          </a:p>
          <a:p>
            <a:pPr marL="344170" indent="-344170" algn="just"/>
            <a:r>
              <a:rPr lang="en-US" sz="1600" dirty="0">
                <a:ea typeface="+mn-lt"/>
                <a:cs typeface="+mn-lt"/>
              </a:rPr>
              <a:t>(1) </a:t>
            </a:r>
            <a:r>
              <a:rPr lang="en-US" sz="1600" b="1" dirty="0">
                <a:ea typeface="+mn-lt"/>
                <a:cs typeface="+mn-lt"/>
              </a:rPr>
              <a:t>word order and thematic structure </a:t>
            </a:r>
            <a:endParaRPr lang="en-US" sz="1600" dirty="0">
              <a:ea typeface="+mn-lt"/>
              <a:cs typeface="+mn-lt"/>
            </a:endParaRPr>
          </a:p>
          <a:p>
            <a:pPr marL="344170" indent="-344170" algn="just"/>
            <a:r>
              <a:rPr lang="en-US" sz="1600" dirty="0">
                <a:ea typeface="+mn-lt"/>
                <a:cs typeface="+mn-lt"/>
              </a:rPr>
              <a:t>(2) </a:t>
            </a:r>
            <a:r>
              <a:rPr lang="en-US" sz="1600" b="1" dirty="0">
                <a:ea typeface="+mn-lt"/>
                <a:cs typeface="+mn-lt"/>
              </a:rPr>
              <a:t>connectors: </a:t>
            </a:r>
            <a:r>
              <a:rPr lang="en-US" sz="1600" dirty="0">
                <a:ea typeface="+mn-lt"/>
                <a:cs typeface="+mn-lt"/>
              </a:rPr>
              <a:t>These  are cohesive  links (</a:t>
            </a:r>
            <a:r>
              <a:rPr lang="en-US" sz="1600" i="1" dirty="0">
                <a:ea typeface="+mn-lt"/>
                <a:cs typeface="+mn-lt"/>
              </a:rPr>
              <a:t>also, and, but</a:t>
            </a:r>
            <a:r>
              <a:rPr lang="en-US" sz="1600" dirty="0">
                <a:ea typeface="+mn-lt"/>
                <a:cs typeface="+mn-lt"/>
              </a:rPr>
              <a:t>, and parallel structures), discourse markers (</a:t>
            </a:r>
            <a:r>
              <a:rPr lang="en-US" sz="1600" i="1" dirty="0">
                <a:ea typeface="+mn-lt"/>
                <a:cs typeface="+mn-lt"/>
              </a:rPr>
              <a:t>however,  first </a:t>
            </a:r>
            <a:r>
              <a:rPr lang="en-US" sz="1600" dirty="0">
                <a:ea typeface="+mn-lt"/>
                <a:cs typeface="+mn-lt"/>
              </a:rPr>
              <a:t>. . .), deixis (pronouns  and demonstrative  pronouns  such  as </a:t>
            </a:r>
            <a:r>
              <a:rPr lang="en-US" sz="1600" i="1" dirty="0">
                <a:ea typeface="+mn-lt"/>
                <a:cs typeface="+mn-lt"/>
              </a:rPr>
              <a:t>she, it, this, that</a:t>
            </a:r>
            <a:r>
              <a:rPr lang="en-US" sz="1600" dirty="0">
                <a:ea typeface="+mn-lt"/>
                <a:cs typeface="+mn-lt"/>
              </a:rPr>
              <a:t>) and punctuation  marks.</a:t>
            </a:r>
          </a:p>
          <a:p>
            <a:pPr marL="344170" indent="-344170" algn="just"/>
            <a:r>
              <a:rPr lang="en-US" sz="1600" dirty="0">
                <a:ea typeface="+mn-lt"/>
                <a:cs typeface="+mn-lt"/>
              </a:rPr>
              <a:t>Such  levels of analysis  begin  to point to the  text-based  and  discourse-based analysis considered this book, so we shall not consider them further here. However, one further important parameter  described by Vinay and </a:t>
            </a:r>
            <a:r>
              <a:rPr lang="en-US" sz="1600" err="1">
                <a:ea typeface="+mn-lt"/>
                <a:cs typeface="+mn-lt"/>
              </a:rPr>
              <a:t>Darbelnet</a:t>
            </a:r>
            <a:r>
              <a:rPr lang="en-US" sz="1600" dirty="0">
                <a:ea typeface="+mn-lt"/>
                <a:cs typeface="+mn-lt"/>
              </a:rPr>
              <a:t> does need to be stressed. This is the difference between servitude and option:</a:t>
            </a:r>
          </a:p>
          <a:p>
            <a:pPr marL="344170" indent="-344170"/>
            <a:endParaRPr lang="en-US" sz="1600" dirty="0">
              <a:cs typeface="Arial"/>
            </a:endParaRPr>
          </a:p>
        </p:txBody>
      </p:sp>
    </p:spTree>
    <p:extLst>
      <p:ext uri="{BB962C8B-B14F-4D97-AF65-F5344CB8AC3E}">
        <p14:creationId xmlns="" xmlns:p14="http://schemas.microsoft.com/office/powerpoint/2010/main" val="410851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95A32A-1697-4F96-B67F-580ACF3AD1EC}"/>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2E40B85F-1118-47E0-9772-54727C6B11E9}"/>
              </a:ext>
            </a:extLst>
          </p:cNvPr>
          <p:cNvSpPr>
            <a:spLocks noGrp="1"/>
          </p:cNvSpPr>
          <p:nvPr>
            <p:ph idx="1"/>
          </p:nvPr>
        </p:nvSpPr>
        <p:spPr>
          <a:xfrm>
            <a:off x="703261" y="959438"/>
            <a:ext cx="10628878" cy="4774204"/>
          </a:xfrm>
        </p:spPr>
        <p:txBody>
          <a:bodyPr vert="horz" lIns="91440" tIns="45720" rIns="91440" bIns="45720" rtlCol="0" anchor="ctr">
            <a:noAutofit/>
          </a:bodyPr>
          <a:lstStyle/>
          <a:p>
            <a:pPr marL="344170" indent="-344170" algn="just"/>
            <a:r>
              <a:rPr lang="en-US" dirty="0">
                <a:ea typeface="+mn-lt"/>
                <a:cs typeface="+mn-lt"/>
              </a:rPr>
              <a:t>Q </a:t>
            </a:r>
            <a:r>
              <a:rPr lang="en-US" b="1" dirty="0">
                <a:ea typeface="+mn-lt"/>
                <a:cs typeface="+mn-lt"/>
              </a:rPr>
              <a:t>Servitude </a:t>
            </a:r>
            <a:r>
              <a:rPr lang="en-US" dirty="0">
                <a:ea typeface="+mn-lt"/>
                <a:cs typeface="+mn-lt"/>
              </a:rPr>
              <a:t>refers to obligatory transpositions and modulations due to a differ- </a:t>
            </a:r>
            <a:r>
              <a:rPr lang="en-US" dirty="0" err="1">
                <a:ea typeface="+mn-lt"/>
                <a:cs typeface="+mn-lt"/>
              </a:rPr>
              <a:t>ence</a:t>
            </a:r>
            <a:r>
              <a:rPr lang="en-US" dirty="0">
                <a:ea typeface="+mn-lt"/>
                <a:cs typeface="+mn-lt"/>
              </a:rPr>
              <a:t> between the two language  systems.</a:t>
            </a:r>
            <a:endParaRPr lang="en-US" dirty="0">
              <a:cs typeface="Arial"/>
            </a:endParaRPr>
          </a:p>
          <a:p>
            <a:pPr marL="344170" indent="-344170" algn="just"/>
            <a:r>
              <a:rPr lang="en-US" dirty="0">
                <a:ea typeface="+mn-lt"/>
                <a:cs typeface="+mn-lt"/>
              </a:rPr>
              <a:t>Q </a:t>
            </a:r>
            <a:r>
              <a:rPr lang="en-US" b="1" dirty="0">
                <a:ea typeface="+mn-lt"/>
                <a:cs typeface="+mn-lt"/>
              </a:rPr>
              <a:t>Option  </a:t>
            </a:r>
            <a:r>
              <a:rPr lang="en-US" dirty="0">
                <a:ea typeface="+mn-lt"/>
                <a:cs typeface="+mn-lt"/>
              </a:rPr>
              <a:t>refers to non-obligatory changes that may be due to the translator’s own style and preferences, or to a change in emphasis.  This could be the decision  to amplify or explicate  a general  term (e.g.  </a:t>
            </a:r>
            <a:r>
              <a:rPr lang="en-US" i="1" dirty="0">
                <a:ea typeface="+mn-lt"/>
                <a:cs typeface="+mn-lt"/>
              </a:rPr>
              <a:t>this  </a:t>
            </a:r>
            <a:r>
              <a:rPr lang="en-US" dirty="0">
                <a:ea typeface="+mn-lt"/>
                <a:cs typeface="+mn-lt"/>
              </a:rPr>
              <a:t>&gt;  </a:t>
            </a:r>
            <a:r>
              <a:rPr lang="en-US" i="1" dirty="0">
                <a:ea typeface="+mn-lt"/>
                <a:cs typeface="+mn-lt"/>
              </a:rPr>
              <a:t>this  problem/ question/issue</a:t>
            </a:r>
            <a:r>
              <a:rPr lang="en-US" dirty="0">
                <a:ea typeface="+mn-lt"/>
                <a:cs typeface="+mn-lt"/>
              </a:rPr>
              <a:t>) or to change word order when translating between languages that  permit flexibility.</a:t>
            </a:r>
          </a:p>
          <a:p>
            <a:pPr marL="344170" indent="-344170" algn="just"/>
            <a:r>
              <a:rPr lang="en-US" dirty="0">
                <a:ea typeface="+mn-lt"/>
                <a:cs typeface="+mn-lt"/>
              </a:rPr>
              <a:t>Clearly, this is a crucial difference. Vinay and </a:t>
            </a:r>
            <a:r>
              <a:rPr lang="en-US" dirty="0" err="1">
                <a:ea typeface="+mn-lt"/>
                <a:cs typeface="+mn-lt"/>
              </a:rPr>
              <a:t>Darbelnet</a:t>
            </a:r>
            <a:r>
              <a:rPr lang="en-US" dirty="0">
                <a:ea typeface="+mn-lt"/>
                <a:cs typeface="+mn-lt"/>
              </a:rPr>
              <a:t> stress that it is option, the realm of stylistics, that should be the translator’s main concern.  The role of the  translator  is then  ‘to choose from among  the  available options  to express  the nuances of the message’.</a:t>
            </a:r>
          </a:p>
        </p:txBody>
      </p:sp>
    </p:spTree>
    <p:extLst>
      <p:ext uri="{BB962C8B-B14F-4D97-AF65-F5344CB8AC3E}">
        <p14:creationId xmlns="" xmlns:p14="http://schemas.microsoft.com/office/powerpoint/2010/main" val="2074466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6AF900-B1F6-4667-938F-071FA1A7642A}"/>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2D1551A1-B45A-47C7-81BB-829AE85107EE}"/>
              </a:ext>
            </a:extLst>
          </p:cNvPr>
          <p:cNvSpPr>
            <a:spLocks noGrp="1"/>
          </p:cNvSpPr>
          <p:nvPr>
            <p:ph idx="1"/>
          </p:nvPr>
        </p:nvSpPr>
        <p:spPr>
          <a:xfrm>
            <a:off x="904542" y="369965"/>
            <a:ext cx="10398841" cy="6312582"/>
          </a:xfrm>
        </p:spPr>
        <p:txBody>
          <a:bodyPr>
            <a:normAutofit fontScale="92500" lnSpcReduction="20000"/>
          </a:bodyPr>
          <a:lstStyle/>
          <a:p>
            <a:pPr marL="344170" indent="-344170" algn="just"/>
            <a:r>
              <a:rPr lang="en-US" b="1" dirty="0">
                <a:ea typeface="+mn-lt"/>
                <a:cs typeface="+mn-lt"/>
              </a:rPr>
              <a:t>Catford and translation ‘shifts’</a:t>
            </a:r>
            <a:endParaRPr lang="en-US" dirty="0">
              <a:ea typeface="+mn-lt"/>
              <a:cs typeface="+mn-lt"/>
            </a:endParaRPr>
          </a:p>
          <a:p>
            <a:pPr marL="344170" indent="-344170" algn="just"/>
            <a:r>
              <a:rPr lang="en-US" b="1" dirty="0">
                <a:ea typeface="+mn-lt"/>
                <a:cs typeface="+mn-lt"/>
              </a:rPr>
              <a:t>Translation shifts </a:t>
            </a:r>
            <a:r>
              <a:rPr lang="en-US" dirty="0">
                <a:ea typeface="+mn-lt"/>
                <a:cs typeface="+mn-lt"/>
              </a:rPr>
              <a:t>are linguistic changes occurring  in translation of ST to TT. Although Vinay and </a:t>
            </a:r>
            <a:r>
              <a:rPr lang="en-US" dirty="0" err="1">
                <a:ea typeface="+mn-lt"/>
                <a:cs typeface="+mn-lt"/>
              </a:rPr>
              <a:t>Darbelnet</a:t>
            </a:r>
            <a:r>
              <a:rPr lang="en-US" dirty="0">
                <a:ea typeface="+mn-lt"/>
                <a:cs typeface="+mn-lt"/>
              </a:rPr>
              <a:t> do not use the term, that is in effect what they are describing.  The term itself seems to originate in Catford’s </a:t>
            </a:r>
            <a:r>
              <a:rPr lang="en-US" i="1" dirty="0">
                <a:ea typeface="+mn-lt"/>
                <a:cs typeface="+mn-lt"/>
              </a:rPr>
              <a:t>A Linguistic Theory of Translation </a:t>
            </a:r>
            <a:r>
              <a:rPr lang="en-US" dirty="0">
                <a:ea typeface="+mn-lt"/>
                <a:cs typeface="+mn-lt"/>
              </a:rPr>
              <a:t>(1965),  where he devotes  a chapter  to the subject.</a:t>
            </a:r>
          </a:p>
          <a:p>
            <a:pPr marL="344170" indent="-344170" algn="just"/>
            <a:r>
              <a:rPr lang="en-US" dirty="0">
                <a:ea typeface="+mn-lt"/>
                <a:cs typeface="+mn-lt"/>
              </a:rPr>
              <a:t> Catford  follows the </a:t>
            </a:r>
            <a:r>
              <a:rPr lang="en-US" dirty="0" err="1">
                <a:ea typeface="+mn-lt"/>
                <a:cs typeface="+mn-lt"/>
              </a:rPr>
              <a:t>Firthian</a:t>
            </a:r>
            <a:r>
              <a:rPr lang="en-US" dirty="0">
                <a:ea typeface="+mn-lt"/>
                <a:cs typeface="+mn-lt"/>
              </a:rPr>
              <a:t> and Hallidayan linguistic model, which analyses language as communication,  operating  functionally in context and on a range  of different levels (e.g. phonology, graphology, grammar, lexis) and ranks (sentence, clause, group, word, morpheme, etc.).5</a:t>
            </a:r>
            <a:endParaRPr lang="en-US" dirty="0"/>
          </a:p>
          <a:p>
            <a:pPr marL="344170" indent="-344170" algn="just"/>
            <a:r>
              <a:rPr lang="en-US" dirty="0">
                <a:ea typeface="+mn-lt"/>
                <a:cs typeface="+mn-lt"/>
              </a:rPr>
              <a:t>As far as  translation  is concerned, Catford  makes  an important distinction between formal correspondence and textual equivalence,  which was later to be developed by Koller.</a:t>
            </a:r>
          </a:p>
          <a:p>
            <a:pPr marL="344170" indent="-344170" algn="just"/>
            <a:endParaRPr lang="en-US" dirty="0">
              <a:cs typeface="Arial"/>
            </a:endParaRPr>
          </a:p>
        </p:txBody>
      </p:sp>
    </p:spTree>
    <p:extLst>
      <p:ext uri="{BB962C8B-B14F-4D97-AF65-F5344CB8AC3E}">
        <p14:creationId xmlns="" xmlns:p14="http://schemas.microsoft.com/office/powerpoint/2010/main" val="964680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5A627E-97C1-441A-A725-85380BDC24EF}"/>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8502A492-7468-4B80-93C4-7AA58F5A752C}"/>
              </a:ext>
            </a:extLst>
          </p:cNvPr>
          <p:cNvSpPr>
            <a:spLocks noGrp="1"/>
          </p:cNvSpPr>
          <p:nvPr>
            <p:ph idx="1"/>
          </p:nvPr>
        </p:nvSpPr>
        <p:spPr>
          <a:xfrm>
            <a:off x="847033" y="1822078"/>
            <a:ext cx="10255068" cy="3997828"/>
          </a:xfrm>
        </p:spPr>
        <p:txBody>
          <a:bodyPr vert="horz" lIns="91440" tIns="45720" rIns="91440" bIns="45720" rtlCol="0" anchor="ctr">
            <a:noAutofit/>
          </a:bodyPr>
          <a:lstStyle/>
          <a:p>
            <a:pPr marL="344170" indent="-344170" algn="just"/>
            <a:r>
              <a:rPr lang="en-US" dirty="0">
                <a:ea typeface="+mn-lt"/>
                <a:cs typeface="+mn-lt"/>
              </a:rPr>
              <a:t>Q A </a:t>
            </a:r>
            <a:r>
              <a:rPr lang="en-US" b="1" dirty="0">
                <a:ea typeface="+mn-lt"/>
                <a:cs typeface="+mn-lt"/>
              </a:rPr>
              <a:t>formal  correspondent </a:t>
            </a:r>
            <a:r>
              <a:rPr lang="en-US" dirty="0">
                <a:ea typeface="+mn-lt"/>
                <a:cs typeface="+mn-lt"/>
              </a:rPr>
              <a:t>is ‘any TL category  (unit, class,  element of </a:t>
            </a:r>
            <a:r>
              <a:rPr lang="en-US" dirty="0" err="1">
                <a:ea typeface="+mn-lt"/>
                <a:cs typeface="+mn-lt"/>
              </a:rPr>
              <a:t>struc</a:t>
            </a:r>
            <a:r>
              <a:rPr lang="en-US" dirty="0">
                <a:ea typeface="+mn-lt"/>
                <a:cs typeface="+mn-lt"/>
              </a:rPr>
              <a:t>- </a:t>
            </a:r>
            <a:r>
              <a:rPr lang="en-US" dirty="0" err="1">
                <a:ea typeface="+mn-lt"/>
                <a:cs typeface="+mn-lt"/>
              </a:rPr>
              <a:t>ture</a:t>
            </a:r>
            <a:r>
              <a:rPr lang="en-US" dirty="0">
                <a:ea typeface="+mn-lt"/>
                <a:cs typeface="+mn-lt"/>
              </a:rPr>
              <a:t>, etc.) which can  be  said to occupy,  as  nearly as  possible,  the “same” place  in the “economy” of the TL as the given SL category  occupies in the SL’ .</a:t>
            </a:r>
          </a:p>
          <a:p>
            <a:pPr marL="344170" indent="-344170" algn="just"/>
            <a:r>
              <a:rPr lang="en-US" dirty="0">
                <a:ea typeface="+mn-lt"/>
                <a:cs typeface="+mn-lt"/>
              </a:rPr>
              <a:t>Q A </a:t>
            </a:r>
            <a:r>
              <a:rPr lang="en-US" b="1" dirty="0">
                <a:ea typeface="+mn-lt"/>
                <a:cs typeface="+mn-lt"/>
              </a:rPr>
              <a:t>textual equivalent </a:t>
            </a:r>
            <a:r>
              <a:rPr lang="en-US" dirty="0">
                <a:ea typeface="+mn-lt"/>
                <a:cs typeface="+mn-lt"/>
              </a:rPr>
              <a:t>is ‘any TL text or portion of text which is observed on a particular occasion . . . to be the equivalent of a given SL text or portion of text’ (ibid.).</a:t>
            </a:r>
          </a:p>
          <a:p>
            <a:pPr marL="344170" indent="-344170" algn="just"/>
            <a:r>
              <a:rPr lang="en-US" dirty="0">
                <a:ea typeface="+mn-lt"/>
                <a:cs typeface="+mn-lt"/>
              </a:rPr>
              <a:t>Thus,   formal  correspondence  is   a   more   general   system-based  concept between a pair of languages while textual equivalence  is tied to a particular ST–TT pair.  When  the  two  concepts diverge, a </a:t>
            </a:r>
            <a:r>
              <a:rPr lang="en-US" b="1" dirty="0">
                <a:ea typeface="+mn-lt"/>
                <a:cs typeface="+mn-lt"/>
              </a:rPr>
              <a:t>translation shift </a:t>
            </a:r>
            <a:r>
              <a:rPr lang="en-US" dirty="0">
                <a:ea typeface="+mn-lt"/>
                <a:cs typeface="+mn-lt"/>
              </a:rPr>
              <a:t>is deemed to have occurred. In Catford’s  own  words ,  translation  shifts  are  thus</a:t>
            </a:r>
          </a:p>
          <a:p>
            <a:pPr marL="344170" indent="-344170" algn="just"/>
            <a:r>
              <a:rPr lang="en-US" dirty="0">
                <a:ea typeface="+mn-lt"/>
                <a:cs typeface="+mn-lt"/>
              </a:rPr>
              <a:t>‘departures from formal correspondence in the process of going from the SL to the TL’.</a:t>
            </a:r>
          </a:p>
          <a:p>
            <a:pPr marL="344170" indent="-344170" algn="just"/>
            <a:r>
              <a:rPr lang="en-US" dirty="0">
                <a:ea typeface="+mn-lt"/>
                <a:cs typeface="+mn-lt"/>
              </a:rPr>
              <a:t>Catford considers two kinds of shift: (1) shift of level and (2) shift of category.</a:t>
            </a:r>
          </a:p>
          <a:p>
            <a:pPr marL="344170" indent="-344170" algn="just"/>
            <a:endParaRPr lang="en-US" dirty="0">
              <a:cs typeface="Arial"/>
            </a:endParaRPr>
          </a:p>
        </p:txBody>
      </p:sp>
    </p:spTree>
    <p:extLst>
      <p:ext uri="{BB962C8B-B14F-4D97-AF65-F5344CB8AC3E}">
        <p14:creationId xmlns="" xmlns:p14="http://schemas.microsoft.com/office/powerpoint/2010/main" val="219602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AA7843-8762-4B37-8D84-67686E271658}"/>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44100633-15CE-4E6F-8A63-496188B31160}"/>
              </a:ext>
            </a:extLst>
          </p:cNvPr>
          <p:cNvSpPr>
            <a:spLocks noGrp="1"/>
          </p:cNvSpPr>
          <p:nvPr>
            <p:ph idx="1"/>
          </p:nvPr>
        </p:nvSpPr>
        <p:spPr>
          <a:xfrm>
            <a:off x="660128" y="801286"/>
            <a:ext cx="10700765" cy="6269450"/>
          </a:xfrm>
        </p:spPr>
        <p:txBody>
          <a:bodyPr vert="horz" lIns="91440" tIns="45720" rIns="91440" bIns="45720" rtlCol="0" anchor="ctr">
            <a:noAutofit/>
          </a:bodyPr>
          <a:lstStyle/>
          <a:p>
            <a:pPr marL="344170" indent="-344170" algn="just"/>
            <a:r>
              <a:rPr lang="en-US" sz="1800" dirty="0">
                <a:ea typeface="+mn-lt"/>
                <a:cs typeface="+mn-lt"/>
              </a:rPr>
              <a:t>(1) A </a:t>
            </a:r>
            <a:r>
              <a:rPr lang="en-US" sz="1800" b="1" dirty="0">
                <a:ea typeface="+mn-lt"/>
                <a:cs typeface="+mn-lt"/>
              </a:rPr>
              <a:t>level  shift  </a:t>
            </a:r>
            <a:r>
              <a:rPr lang="en-US" sz="1800" dirty="0">
                <a:ea typeface="+mn-lt"/>
                <a:cs typeface="+mn-lt"/>
              </a:rPr>
              <a:t>would be something  which is expressed by grammar in one language  and lexis in another. </a:t>
            </a:r>
          </a:p>
          <a:p>
            <a:pPr marL="344170" indent="-344170" algn="just"/>
            <a:r>
              <a:rPr lang="en-US" sz="1800" dirty="0">
                <a:ea typeface="+mn-lt"/>
                <a:cs typeface="+mn-lt"/>
              </a:rPr>
              <a:t>Q cases where  the  French  conditional  corresponds to a lexical item in English.</a:t>
            </a:r>
          </a:p>
          <a:p>
            <a:pPr marL="344170" indent="-344170" algn="just"/>
            <a:r>
              <a:rPr lang="en-US" sz="1800" dirty="0">
                <a:ea typeface="+mn-lt"/>
                <a:cs typeface="+mn-lt"/>
              </a:rPr>
              <a:t>(2)    Most of Catford’s analysis is given over to </a:t>
            </a:r>
            <a:r>
              <a:rPr lang="en-US" sz="1800" b="1" dirty="0">
                <a:ea typeface="+mn-lt"/>
                <a:cs typeface="+mn-lt"/>
              </a:rPr>
              <a:t>category shifts</a:t>
            </a:r>
            <a:r>
              <a:rPr lang="en-US" sz="1800" dirty="0">
                <a:ea typeface="+mn-lt"/>
                <a:cs typeface="+mn-lt"/>
              </a:rPr>
              <a:t>. These are subdivided into four kinds:</a:t>
            </a:r>
          </a:p>
          <a:p>
            <a:pPr marL="344170" indent="-344170" algn="just"/>
            <a:r>
              <a:rPr lang="en-US" sz="1800" dirty="0">
                <a:ea typeface="+mn-lt"/>
                <a:cs typeface="+mn-lt"/>
              </a:rPr>
              <a:t>(a)  </a:t>
            </a:r>
            <a:r>
              <a:rPr lang="en-US" sz="1800" b="1" dirty="0">
                <a:ea typeface="+mn-lt"/>
                <a:cs typeface="+mn-lt"/>
              </a:rPr>
              <a:t>Structural  shifts: </a:t>
            </a:r>
            <a:r>
              <a:rPr lang="en-US" sz="1800" dirty="0">
                <a:ea typeface="+mn-lt"/>
                <a:cs typeface="+mn-lt"/>
              </a:rPr>
              <a:t>These  are said by Catford to be the most common and to involve mostly a shift in grammatical structure.  e </a:t>
            </a:r>
          </a:p>
          <a:p>
            <a:pPr marL="344170" indent="-344170" algn="just"/>
            <a:r>
              <a:rPr lang="en-US" sz="1800" dirty="0">
                <a:ea typeface="+mn-lt"/>
                <a:cs typeface="+mn-lt"/>
              </a:rPr>
              <a:t>(b) </a:t>
            </a:r>
            <a:r>
              <a:rPr lang="en-US" sz="1800" b="1" dirty="0">
                <a:ea typeface="+mn-lt"/>
                <a:cs typeface="+mn-lt"/>
              </a:rPr>
              <a:t>Class shifts: </a:t>
            </a:r>
            <a:r>
              <a:rPr lang="en-US" sz="1800" dirty="0">
                <a:ea typeface="+mn-lt"/>
                <a:cs typeface="+mn-lt"/>
              </a:rPr>
              <a:t>These comprise shifts from one part of speech to another</a:t>
            </a:r>
          </a:p>
          <a:p>
            <a:pPr marL="344170" indent="-344170" algn="just"/>
            <a:r>
              <a:rPr lang="en-US" sz="1800" dirty="0">
                <a:ea typeface="+mn-lt"/>
                <a:cs typeface="+mn-lt"/>
              </a:rPr>
              <a:t>(c)  </a:t>
            </a:r>
            <a:r>
              <a:rPr lang="en-US" sz="1800" b="1" dirty="0">
                <a:ea typeface="+mn-lt"/>
                <a:cs typeface="+mn-lt"/>
              </a:rPr>
              <a:t>Unit shifts </a:t>
            </a:r>
            <a:r>
              <a:rPr lang="en-US" sz="1800" dirty="0">
                <a:ea typeface="+mn-lt"/>
                <a:cs typeface="+mn-lt"/>
              </a:rPr>
              <a:t>or </a:t>
            </a:r>
            <a:r>
              <a:rPr lang="en-US" sz="1800" b="1" dirty="0">
                <a:ea typeface="+mn-lt"/>
                <a:cs typeface="+mn-lt"/>
              </a:rPr>
              <a:t>rank shifts: </a:t>
            </a:r>
            <a:r>
              <a:rPr lang="en-US" sz="1800" dirty="0">
                <a:ea typeface="+mn-lt"/>
                <a:cs typeface="+mn-lt"/>
              </a:rPr>
              <a:t>These are shifts where the translation </a:t>
            </a:r>
            <a:r>
              <a:rPr lang="en-US" sz="1800" dirty="0" err="1">
                <a:ea typeface="+mn-lt"/>
                <a:cs typeface="+mn-lt"/>
              </a:rPr>
              <a:t>equiva</a:t>
            </a:r>
            <a:r>
              <a:rPr lang="en-US" sz="1800" dirty="0">
                <a:ea typeface="+mn-lt"/>
                <a:cs typeface="+mn-lt"/>
              </a:rPr>
              <a:t>- lent in the TL is at a different rank to the SL. ‘Rank’ here  refers  to the hierarchical linguistic units of sentence, clause, group, word and morpheme.</a:t>
            </a:r>
            <a:endParaRPr lang="en-US" sz="1800" dirty="0">
              <a:cs typeface="Arial"/>
            </a:endParaRPr>
          </a:p>
          <a:p>
            <a:pPr marL="344170" indent="-344170" algn="just"/>
            <a:r>
              <a:rPr lang="en-US" sz="1800" dirty="0">
                <a:cs typeface="Arial"/>
              </a:rPr>
              <a:t>(d)</a:t>
            </a:r>
            <a:r>
              <a:rPr lang="en-US" sz="1800" b="1" dirty="0" err="1">
                <a:cs typeface="Arial"/>
              </a:rPr>
              <a:t>Intrasystem</a:t>
            </a:r>
            <a:r>
              <a:rPr lang="en-US" sz="1800" b="1" dirty="0">
                <a:cs typeface="Arial"/>
              </a:rPr>
              <a:t> shifts: </a:t>
            </a:r>
            <a:r>
              <a:rPr lang="en-US" sz="1800" dirty="0">
                <a:cs typeface="Arial"/>
              </a:rPr>
              <a:t>These are shifts that take place when the SL and TL possess approximately corresponding systems  but where ‘the translation involves selection  of a non-corresponding term in the TL system’. Examples given between French and English are number  and  article systems  – although  similar systems  operate  in the two languages, they do not always correspond. </a:t>
            </a:r>
            <a:endParaRPr lang="en-US" sz="1800" dirty="0">
              <a:ea typeface="+mn-lt"/>
              <a:cs typeface="+mn-lt"/>
            </a:endParaRPr>
          </a:p>
          <a:p>
            <a:pPr marL="344170" indent="-344170" algn="just"/>
            <a:endParaRPr lang="en-US" sz="1800" dirty="0">
              <a:cs typeface="Arial"/>
            </a:endParaRPr>
          </a:p>
          <a:p>
            <a:pPr marL="344170" indent="-344170" algn="just"/>
            <a:endParaRPr lang="en-US" sz="1800" dirty="0">
              <a:cs typeface="Arial"/>
            </a:endParaRPr>
          </a:p>
        </p:txBody>
      </p:sp>
    </p:spTree>
    <p:extLst>
      <p:ext uri="{BB962C8B-B14F-4D97-AF65-F5344CB8AC3E}">
        <p14:creationId xmlns="" xmlns:p14="http://schemas.microsoft.com/office/powerpoint/2010/main" val="2849457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BEE43C-8433-4D05-AE87-B1F499A69CCB}"/>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01D2C206-0193-4B6D-81F1-344EA8B4AFD2}"/>
              </a:ext>
            </a:extLst>
          </p:cNvPr>
          <p:cNvSpPr>
            <a:spLocks noGrp="1"/>
          </p:cNvSpPr>
          <p:nvPr>
            <p:ph idx="1"/>
          </p:nvPr>
        </p:nvSpPr>
        <p:spPr>
          <a:xfrm>
            <a:off x="645749" y="1347625"/>
            <a:ext cx="10643256" cy="3997828"/>
          </a:xfrm>
        </p:spPr>
        <p:txBody>
          <a:bodyPr vert="horz" lIns="91440" tIns="45720" rIns="91440" bIns="45720" rtlCol="0" anchor="ctr">
            <a:noAutofit/>
          </a:bodyPr>
          <a:lstStyle/>
          <a:p>
            <a:pPr marL="0" indent="0" algn="just">
              <a:buNone/>
            </a:pPr>
            <a:endParaRPr lang="en-US" dirty="0">
              <a:ea typeface="+mn-lt"/>
              <a:cs typeface="+mn-lt"/>
            </a:endParaRPr>
          </a:p>
          <a:p>
            <a:pPr marL="344170" indent="-344170" algn="just"/>
            <a:r>
              <a:rPr lang="en-US" sz="2800" dirty="0">
                <a:ea typeface="+mn-lt"/>
                <a:cs typeface="+mn-lt"/>
              </a:rPr>
              <a:t>Catford’s book is an important attempt to systematically apply advances in </a:t>
            </a:r>
            <a:r>
              <a:rPr lang="en-US" sz="2800" dirty="0" err="1">
                <a:ea typeface="+mn-lt"/>
                <a:cs typeface="+mn-lt"/>
              </a:rPr>
              <a:t>linguis</a:t>
            </a:r>
            <a:r>
              <a:rPr lang="en-US" sz="2800" dirty="0">
                <a:ea typeface="+mn-lt"/>
                <a:cs typeface="+mn-lt"/>
              </a:rPr>
              <a:t>- tics to translation.  However, his analysis of intra-system  shifts betrays  some  of the weaknesses of his approach. From his comparison  of the use of French and English article systems  in short parallel texts, Catford  concludes:</a:t>
            </a:r>
            <a:endParaRPr lang="en-US" sz="2800" dirty="0">
              <a:cs typeface="Arial"/>
            </a:endParaRPr>
          </a:p>
          <a:p>
            <a:pPr marL="344170" indent="-344170" algn="just"/>
            <a:endParaRPr lang="en-US" sz="2800" dirty="0">
              <a:cs typeface="Arial"/>
            </a:endParaRPr>
          </a:p>
        </p:txBody>
      </p:sp>
    </p:spTree>
    <p:extLst>
      <p:ext uri="{BB962C8B-B14F-4D97-AF65-F5344CB8AC3E}">
        <p14:creationId xmlns="" xmlns:p14="http://schemas.microsoft.com/office/powerpoint/2010/main" val="1860349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25</Words>
  <Application>Microsoft Office PowerPoint</Application>
  <PresentationFormat>Custom</PresentationFormat>
  <Paragraphs>54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Lecture Four</vt:lpstr>
      <vt:lpstr>Exploration: Procedures</vt:lpstr>
      <vt:lpstr>Slide 3</vt:lpstr>
      <vt:lpstr>Slide 4</vt:lpstr>
      <vt:lpstr>Slide 5</vt:lpstr>
      <vt:lpstr>Slide 6</vt:lpstr>
      <vt:lpstr>Slide 7</vt:lpstr>
      <vt:lpstr>Slide 8</vt:lpstr>
      <vt:lpstr>Slide 9</vt:lpstr>
      <vt:lpstr>Slide 10</vt:lpstr>
      <vt:lpstr>Option, markedness and stylistic shifts in translation</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Ahmad</dc:creator>
  <cp:lastModifiedBy>adel</cp:lastModifiedBy>
  <cp:revision>380</cp:revision>
  <dcterms:modified xsi:type="dcterms:W3CDTF">2020-03-25T21:02:21Z</dcterms:modified>
</cp:coreProperties>
</file>